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4"/>
  </p:sldMasterIdLst>
  <p:notesMasterIdLst>
    <p:notesMasterId r:id="rId23"/>
  </p:notesMasterIdLst>
  <p:sldIdLst>
    <p:sldId id="256" r:id="rId5"/>
    <p:sldId id="377" r:id="rId6"/>
    <p:sldId id="382" r:id="rId7"/>
    <p:sldId id="261" r:id="rId8"/>
    <p:sldId id="260" r:id="rId9"/>
    <p:sldId id="271" r:id="rId10"/>
    <p:sldId id="361" r:id="rId11"/>
    <p:sldId id="262" r:id="rId12"/>
    <p:sldId id="263" r:id="rId13"/>
    <p:sldId id="376" r:id="rId14"/>
    <p:sldId id="386" r:id="rId15"/>
    <p:sldId id="383" r:id="rId16"/>
    <p:sldId id="384" r:id="rId17"/>
    <p:sldId id="352" r:id="rId18"/>
    <p:sldId id="264" r:id="rId19"/>
    <p:sldId id="353" r:id="rId20"/>
    <p:sldId id="385" r:id="rId21"/>
    <p:sldId id="36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rd-Carleton, Penny F." initials="FCPF" lastIdx="11" clrIdx="0">
    <p:extLst>
      <p:ext uri="{19B8F6BF-5375-455C-9EA6-DF929625EA0E}">
        <p15:presenceInfo xmlns:p15="http://schemas.microsoft.com/office/powerpoint/2012/main" userId="S::ford-carleton.penny@mgh.harvard.edu::8b9f3b0e-54e7-45a4-8f96-84596e601804" providerId="AD"/>
      </p:ext>
    </p:extLst>
  </p:cmAuthor>
  <p:cmAuthor id="2" name="Chuck Montague" initials="CM" lastIdx="18" clrIdx="1">
    <p:extLst>
      <p:ext uri="{19B8F6BF-5375-455C-9EA6-DF929625EA0E}">
        <p15:presenceInfo xmlns:p15="http://schemas.microsoft.com/office/powerpoint/2012/main" userId="S::cmontag1@jh.edu::5be0f81e-4a6a-406c-bac1-710bbe4d21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CF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531" autoAdjust="0"/>
    <p:restoredTop sz="86369" autoAdjust="0"/>
  </p:normalViewPr>
  <p:slideViewPr>
    <p:cSldViewPr snapToGrid="0">
      <p:cViewPr varScale="1">
        <p:scale>
          <a:sx n="121" d="100"/>
          <a:sy n="121" d="100"/>
        </p:scale>
        <p:origin x="1736" y="1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7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30ADBE-E38F-4DF4-836D-D21E9FDD1EC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13FDE28-108A-42B0-B14B-C258BEFA54E1}">
      <dgm:prSet custT="1"/>
      <dgm:spPr/>
      <dgm:t>
        <a:bodyPr/>
        <a:lstStyle/>
        <a:p>
          <a:r>
            <a:rPr lang="en-US" sz="2400" dirty="0"/>
            <a:t>Principal Investigators (PIs) from academic institutions, industry or non-profit organizations are invited to apply. </a:t>
          </a:r>
        </a:p>
      </dgm:t>
    </dgm:pt>
    <dgm:pt modelId="{605258E9-FEC7-4859-B6DC-A058C673E1F4}" type="parTrans" cxnId="{A73E151A-9821-457A-AF31-00AE01DD63D9}">
      <dgm:prSet/>
      <dgm:spPr/>
      <dgm:t>
        <a:bodyPr/>
        <a:lstStyle/>
        <a:p>
          <a:endParaRPr lang="en-US" sz="1400"/>
        </a:p>
      </dgm:t>
    </dgm:pt>
    <dgm:pt modelId="{82E013D2-1B48-4ECF-9F44-E25767BFEEA8}" type="sibTrans" cxnId="{A73E151A-9821-457A-AF31-00AE01DD63D9}">
      <dgm:prSet/>
      <dgm:spPr/>
      <dgm:t>
        <a:bodyPr/>
        <a:lstStyle/>
        <a:p>
          <a:endParaRPr lang="en-US" sz="1400"/>
        </a:p>
      </dgm:t>
    </dgm:pt>
    <dgm:pt modelId="{64434A82-6CBF-4413-9146-8A862A5D2E40}">
      <dgm:prSet custT="1"/>
      <dgm:spPr/>
      <dgm:t>
        <a:bodyPr/>
        <a:lstStyle/>
        <a:p>
          <a:r>
            <a:rPr lang="en-US" sz="2400" dirty="0"/>
            <a:t>Academic PIs must hold a faculty appointment at an institution of higher education or medical center. </a:t>
          </a:r>
        </a:p>
      </dgm:t>
    </dgm:pt>
    <dgm:pt modelId="{C615CA52-EA63-4C2C-AC8B-8C84725A550B}" type="parTrans" cxnId="{CB466F19-A357-4F21-848D-2CD08E93D3EB}">
      <dgm:prSet/>
      <dgm:spPr/>
      <dgm:t>
        <a:bodyPr/>
        <a:lstStyle/>
        <a:p>
          <a:endParaRPr lang="en-US" sz="1400"/>
        </a:p>
      </dgm:t>
    </dgm:pt>
    <dgm:pt modelId="{6C7FCECB-E27F-457E-9B63-013054778BC9}" type="sibTrans" cxnId="{CB466F19-A357-4F21-848D-2CD08E93D3EB}">
      <dgm:prSet/>
      <dgm:spPr/>
      <dgm:t>
        <a:bodyPr/>
        <a:lstStyle/>
        <a:p>
          <a:endParaRPr lang="en-US" sz="1400"/>
        </a:p>
      </dgm:t>
    </dgm:pt>
    <dgm:pt modelId="{F28486E8-2406-45B7-B02B-1C2BA2F34BC7}">
      <dgm:prSet custT="1"/>
      <dgm:spPr/>
      <dgm:t>
        <a:bodyPr/>
        <a:lstStyle/>
        <a:p>
          <a:r>
            <a:rPr lang="en-US" sz="2400" dirty="0"/>
            <a:t>PIs from industry or non-academic non-profits are not required to hold a faculty appointment.</a:t>
          </a:r>
        </a:p>
      </dgm:t>
    </dgm:pt>
    <dgm:pt modelId="{64EF8694-1A49-4D96-8BA6-6C483EDA75C5}" type="parTrans" cxnId="{AA8D534D-DDD5-4721-BD07-C3A558D57579}">
      <dgm:prSet/>
      <dgm:spPr/>
      <dgm:t>
        <a:bodyPr/>
        <a:lstStyle/>
        <a:p>
          <a:endParaRPr lang="en-US" sz="1400"/>
        </a:p>
      </dgm:t>
    </dgm:pt>
    <dgm:pt modelId="{F8534D1C-0BC7-40ED-A7F5-B972A763B552}" type="sibTrans" cxnId="{AA8D534D-DDD5-4721-BD07-C3A558D57579}">
      <dgm:prSet/>
      <dgm:spPr/>
      <dgm:t>
        <a:bodyPr/>
        <a:lstStyle/>
        <a:p>
          <a:endParaRPr lang="en-US" sz="1400"/>
        </a:p>
      </dgm:t>
    </dgm:pt>
    <dgm:pt modelId="{6B8CF6D2-1402-F34A-9E37-515E359C9734}" type="pres">
      <dgm:prSet presAssocID="{6130ADBE-E38F-4DF4-836D-D21E9FDD1ECD}" presName="vert0" presStyleCnt="0">
        <dgm:presLayoutVars>
          <dgm:dir/>
          <dgm:animOne val="branch"/>
          <dgm:animLvl val="lvl"/>
        </dgm:presLayoutVars>
      </dgm:prSet>
      <dgm:spPr/>
    </dgm:pt>
    <dgm:pt modelId="{0243C9EE-35C7-4D4E-890D-ABAE3327EB48}" type="pres">
      <dgm:prSet presAssocID="{913FDE28-108A-42B0-B14B-C258BEFA54E1}" presName="thickLine" presStyleLbl="alignNode1" presStyleIdx="0" presStyleCnt="3"/>
      <dgm:spPr/>
    </dgm:pt>
    <dgm:pt modelId="{B7B47B81-A248-B94B-BA58-25B4A91651F2}" type="pres">
      <dgm:prSet presAssocID="{913FDE28-108A-42B0-B14B-C258BEFA54E1}" presName="horz1" presStyleCnt="0"/>
      <dgm:spPr/>
    </dgm:pt>
    <dgm:pt modelId="{69AF5E0E-B869-9C41-86C2-D7DB7992A3B9}" type="pres">
      <dgm:prSet presAssocID="{913FDE28-108A-42B0-B14B-C258BEFA54E1}" presName="tx1" presStyleLbl="revTx" presStyleIdx="0" presStyleCnt="3"/>
      <dgm:spPr/>
    </dgm:pt>
    <dgm:pt modelId="{F4953D7A-39BA-5F44-AAA8-0C76D8F4AB22}" type="pres">
      <dgm:prSet presAssocID="{913FDE28-108A-42B0-B14B-C258BEFA54E1}" presName="vert1" presStyleCnt="0"/>
      <dgm:spPr/>
    </dgm:pt>
    <dgm:pt modelId="{40EDE8A2-21F3-2B48-AD96-7F92CCD50989}" type="pres">
      <dgm:prSet presAssocID="{64434A82-6CBF-4413-9146-8A862A5D2E40}" presName="thickLine" presStyleLbl="alignNode1" presStyleIdx="1" presStyleCnt="3"/>
      <dgm:spPr/>
    </dgm:pt>
    <dgm:pt modelId="{04A9F146-65EB-5144-87E3-5DB6B2CDB579}" type="pres">
      <dgm:prSet presAssocID="{64434A82-6CBF-4413-9146-8A862A5D2E40}" presName="horz1" presStyleCnt="0"/>
      <dgm:spPr/>
    </dgm:pt>
    <dgm:pt modelId="{BF08CF79-8813-224A-80DA-F56976C3977B}" type="pres">
      <dgm:prSet presAssocID="{64434A82-6CBF-4413-9146-8A862A5D2E40}" presName="tx1" presStyleLbl="revTx" presStyleIdx="1" presStyleCnt="3"/>
      <dgm:spPr/>
    </dgm:pt>
    <dgm:pt modelId="{396D816E-0E6D-2A4E-9390-9BB6F6474B60}" type="pres">
      <dgm:prSet presAssocID="{64434A82-6CBF-4413-9146-8A862A5D2E40}" presName="vert1" presStyleCnt="0"/>
      <dgm:spPr/>
    </dgm:pt>
    <dgm:pt modelId="{0619FD32-D6A5-E340-B990-A6111DA17B05}" type="pres">
      <dgm:prSet presAssocID="{F28486E8-2406-45B7-B02B-1C2BA2F34BC7}" presName="thickLine" presStyleLbl="alignNode1" presStyleIdx="2" presStyleCnt="3"/>
      <dgm:spPr/>
    </dgm:pt>
    <dgm:pt modelId="{BF69E9D8-54F3-894A-887C-6E6AF4F51D93}" type="pres">
      <dgm:prSet presAssocID="{F28486E8-2406-45B7-B02B-1C2BA2F34BC7}" presName="horz1" presStyleCnt="0"/>
      <dgm:spPr/>
    </dgm:pt>
    <dgm:pt modelId="{76EFEC59-A660-8A4F-BB78-2A9DAA97A8E0}" type="pres">
      <dgm:prSet presAssocID="{F28486E8-2406-45B7-B02B-1C2BA2F34BC7}" presName="tx1" presStyleLbl="revTx" presStyleIdx="2" presStyleCnt="3"/>
      <dgm:spPr/>
    </dgm:pt>
    <dgm:pt modelId="{4C5A93B0-3330-5143-90CC-6469BCDB13F2}" type="pres">
      <dgm:prSet presAssocID="{F28486E8-2406-45B7-B02B-1C2BA2F34BC7}" presName="vert1" presStyleCnt="0"/>
      <dgm:spPr/>
    </dgm:pt>
  </dgm:ptLst>
  <dgm:cxnLst>
    <dgm:cxn modelId="{CB466F19-A357-4F21-848D-2CD08E93D3EB}" srcId="{6130ADBE-E38F-4DF4-836D-D21E9FDD1ECD}" destId="{64434A82-6CBF-4413-9146-8A862A5D2E40}" srcOrd="1" destOrd="0" parTransId="{C615CA52-EA63-4C2C-AC8B-8C84725A550B}" sibTransId="{6C7FCECB-E27F-457E-9B63-013054778BC9}"/>
    <dgm:cxn modelId="{A73E151A-9821-457A-AF31-00AE01DD63D9}" srcId="{6130ADBE-E38F-4DF4-836D-D21E9FDD1ECD}" destId="{913FDE28-108A-42B0-B14B-C258BEFA54E1}" srcOrd="0" destOrd="0" parTransId="{605258E9-FEC7-4859-B6DC-A058C673E1F4}" sibTransId="{82E013D2-1B48-4ECF-9F44-E25767BFEEA8}"/>
    <dgm:cxn modelId="{AA8D534D-DDD5-4721-BD07-C3A558D57579}" srcId="{6130ADBE-E38F-4DF4-836D-D21E9FDD1ECD}" destId="{F28486E8-2406-45B7-B02B-1C2BA2F34BC7}" srcOrd="2" destOrd="0" parTransId="{64EF8694-1A49-4D96-8BA6-6C483EDA75C5}" sibTransId="{F8534D1C-0BC7-40ED-A7F5-B972A763B552}"/>
    <dgm:cxn modelId="{82D19A5B-57CF-B841-823D-D61135A0241E}" type="presOf" srcId="{6130ADBE-E38F-4DF4-836D-D21E9FDD1ECD}" destId="{6B8CF6D2-1402-F34A-9E37-515E359C9734}" srcOrd="0" destOrd="0" presId="urn:microsoft.com/office/officeart/2008/layout/LinedList"/>
    <dgm:cxn modelId="{A526D57E-4C0D-9342-9C4B-120BA745A4BB}" type="presOf" srcId="{64434A82-6CBF-4413-9146-8A862A5D2E40}" destId="{BF08CF79-8813-224A-80DA-F56976C3977B}" srcOrd="0" destOrd="0" presId="urn:microsoft.com/office/officeart/2008/layout/LinedList"/>
    <dgm:cxn modelId="{2B83E390-95B0-5F44-B3E0-728C4C97BB58}" type="presOf" srcId="{F28486E8-2406-45B7-B02B-1C2BA2F34BC7}" destId="{76EFEC59-A660-8A4F-BB78-2A9DAA97A8E0}" srcOrd="0" destOrd="0" presId="urn:microsoft.com/office/officeart/2008/layout/LinedList"/>
    <dgm:cxn modelId="{9B87C49E-935C-5C47-ADBB-BDDD2AACEFA5}" type="presOf" srcId="{913FDE28-108A-42B0-B14B-C258BEFA54E1}" destId="{69AF5E0E-B869-9C41-86C2-D7DB7992A3B9}" srcOrd="0" destOrd="0" presId="urn:microsoft.com/office/officeart/2008/layout/LinedList"/>
    <dgm:cxn modelId="{F71A2CD1-E832-FF45-AA7C-69F9F3723DA0}" type="presParOf" srcId="{6B8CF6D2-1402-F34A-9E37-515E359C9734}" destId="{0243C9EE-35C7-4D4E-890D-ABAE3327EB48}" srcOrd="0" destOrd="0" presId="urn:microsoft.com/office/officeart/2008/layout/LinedList"/>
    <dgm:cxn modelId="{D4A043C6-7FA8-E242-A76F-53D320A3018F}" type="presParOf" srcId="{6B8CF6D2-1402-F34A-9E37-515E359C9734}" destId="{B7B47B81-A248-B94B-BA58-25B4A91651F2}" srcOrd="1" destOrd="0" presId="urn:microsoft.com/office/officeart/2008/layout/LinedList"/>
    <dgm:cxn modelId="{822E3D99-0BE1-EA4B-89F5-942ADB51CC94}" type="presParOf" srcId="{B7B47B81-A248-B94B-BA58-25B4A91651F2}" destId="{69AF5E0E-B869-9C41-86C2-D7DB7992A3B9}" srcOrd="0" destOrd="0" presId="urn:microsoft.com/office/officeart/2008/layout/LinedList"/>
    <dgm:cxn modelId="{96F218E9-366F-E348-BD61-950B0D9F9E5B}" type="presParOf" srcId="{B7B47B81-A248-B94B-BA58-25B4A91651F2}" destId="{F4953D7A-39BA-5F44-AAA8-0C76D8F4AB22}" srcOrd="1" destOrd="0" presId="urn:microsoft.com/office/officeart/2008/layout/LinedList"/>
    <dgm:cxn modelId="{D18D4BCC-6EB8-1240-B9B0-E3F2663B056F}" type="presParOf" srcId="{6B8CF6D2-1402-F34A-9E37-515E359C9734}" destId="{40EDE8A2-21F3-2B48-AD96-7F92CCD50989}" srcOrd="2" destOrd="0" presId="urn:microsoft.com/office/officeart/2008/layout/LinedList"/>
    <dgm:cxn modelId="{6323FD55-FA43-A846-B244-A81E5B95918F}" type="presParOf" srcId="{6B8CF6D2-1402-F34A-9E37-515E359C9734}" destId="{04A9F146-65EB-5144-87E3-5DB6B2CDB579}" srcOrd="3" destOrd="0" presId="urn:microsoft.com/office/officeart/2008/layout/LinedList"/>
    <dgm:cxn modelId="{DFA625F0-DB47-5B40-ABFD-D153B3057768}" type="presParOf" srcId="{04A9F146-65EB-5144-87E3-5DB6B2CDB579}" destId="{BF08CF79-8813-224A-80DA-F56976C3977B}" srcOrd="0" destOrd="0" presId="urn:microsoft.com/office/officeart/2008/layout/LinedList"/>
    <dgm:cxn modelId="{77CD2227-8C84-C44A-9349-A2AA44E6C866}" type="presParOf" srcId="{04A9F146-65EB-5144-87E3-5DB6B2CDB579}" destId="{396D816E-0E6D-2A4E-9390-9BB6F6474B60}" srcOrd="1" destOrd="0" presId="urn:microsoft.com/office/officeart/2008/layout/LinedList"/>
    <dgm:cxn modelId="{E5F0D82C-36A5-0E4A-A5DA-AB780AA5BC4B}" type="presParOf" srcId="{6B8CF6D2-1402-F34A-9E37-515E359C9734}" destId="{0619FD32-D6A5-E340-B990-A6111DA17B05}" srcOrd="4" destOrd="0" presId="urn:microsoft.com/office/officeart/2008/layout/LinedList"/>
    <dgm:cxn modelId="{FABFC5B4-CF4D-7941-9A73-16A668AF29ED}" type="presParOf" srcId="{6B8CF6D2-1402-F34A-9E37-515E359C9734}" destId="{BF69E9D8-54F3-894A-887C-6E6AF4F51D93}" srcOrd="5" destOrd="0" presId="urn:microsoft.com/office/officeart/2008/layout/LinedList"/>
    <dgm:cxn modelId="{F0EF30C9-DBFA-3242-B16E-D74C7A8C8C7C}" type="presParOf" srcId="{BF69E9D8-54F3-894A-887C-6E6AF4F51D93}" destId="{76EFEC59-A660-8A4F-BB78-2A9DAA97A8E0}" srcOrd="0" destOrd="0" presId="urn:microsoft.com/office/officeart/2008/layout/LinedList"/>
    <dgm:cxn modelId="{280FB572-44F7-8044-BE81-480E8FE6AFBC}" type="presParOf" srcId="{BF69E9D8-54F3-894A-887C-6E6AF4F51D93}" destId="{4C5A93B0-3330-5143-90CC-6469BCDB13F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CBB7E9-32D7-4F69-A069-F760772DEB1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1AEF723-210C-46C4-9A98-BDDBFAA74D1F}">
      <dgm:prSet/>
      <dgm:spPr/>
      <dgm:t>
        <a:bodyPr/>
        <a:lstStyle/>
        <a:p>
          <a:r>
            <a:rPr lang="en-US"/>
            <a:t>Applicants must first submit </a:t>
          </a:r>
          <a:r>
            <a:rPr lang="en-US" b="1"/>
            <a:t>pre-proposals</a:t>
          </a:r>
          <a:r>
            <a:rPr lang="en-US"/>
            <a:t>, which will undergo review by CINTA, NTH, and NIH program scientific staff. Pre-proposals are submitted through a simple online application form equivalent to about 4 pages (CoLab).</a:t>
          </a:r>
        </a:p>
      </dgm:t>
    </dgm:pt>
    <dgm:pt modelId="{374F57D2-8498-4ED9-A365-94CB46FE2463}" type="parTrans" cxnId="{59CD3268-7522-4FB5-9CEA-69E0DCDEF039}">
      <dgm:prSet/>
      <dgm:spPr/>
      <dgm:t>
        <a:bodyPr/>
        <a:lstStyle/>
        <a:p>
          <a:endParaRPr lang="en-US"/>
        </a:p>
      </dgm:t>
    </dgm:pt>
    <dgm:pt modelId="{D4CB9B74-DC47-4BB6-B52C-1B504A9EEF70}" type="sibTrans" cxnId="{59CD3268-7522-4FB5-9CEA-69E0DCDEF039}">
      <dgm:prSet/>
      <dgm:spPr/>
      <dgm:t>
        <a:bodyPr/>
        <a:lstStyle/>
        <a:p>
          <a:endParaRPr lang="en-US"/>
        </a:p>
      </dgm:t>
    </dgm:pt>
    <dgm:pt modelId="{8FB03116-125B-496B-8A53-88C1AA3D2121}">
      <dgm:prSet/>
      <dgm:spPr/>
      <dgm:t>
        <a:bodyPr/>
        <a:lstStyle/>
        <a:p>
          <a:r>
            <a:rPr lang="en-US"/>
            <a:t>A subset of the applicants who submit pre-proposals will be selected to submit </a:t>
          </a:r>
          <a:r>
            <a:rPr lang="en-US" b="1"/>
            <a:t>full proposals </a:t>
          </a:r>
          <a:r>
            <a:rPr lang="en-US"/>
            <a:t>which are submitted through the same online application system. The online full proposal form is equivalent to approximately 10 pages. </a:t>
          </a:r>
        </a:p>
      </dgm:t>
    </dgm:pt>
    <dgm:pt modelId="{712F53F0-AE52-4A1E-BAA1-958DD0CE5BB7}" type="parTrans" cxnId="{266F3A65-E355-41DF-BF64-A2399FEB2B32}">
      <dgm:prSet/>
      <dgm:spPr/>
      <dgm:t>
        <a:bodyPr/>
        <a:lstStyle/>
        <a:p>
          <a:endParaRPr lang="en-US"/>
        </a:p>
      </dgm:t>
    </dgm:pt>
    <dgm:pt modelId="{F5FDBB0A-CC76-491B-9496-93F708EC6D6D}" type="sibTrans" cxnId="{266F3A65-E355-41DF-BF64-A2399FEB2B32}">
      <dgm:prSet/>
      <dgm:spPr/>
      <dgm:t>
        <a:bodyPr/>
        <a:lstStyle/>
        <a:p>
          <a:endParaRPr lang="en-US"/>
        </a:p>
      </dgm:t>
    </dgm:pt>
    <dgm:pt modelId="{2014DCDB-909B-448A-9FD2-A1E37646DF73}">
      <dgm:prSet/>
      <dgm:spPr/>
      <dgm:t>
        <a:bodyPr/>
        <a:lstStyle/>
        <a:p>
          <a:r>
            <a:rPr lang="en-US" dirty="0"/>
            <a:t>A subset of the applicants who submit full proposals will be selected to participate in a </a:t>
          </a:r>
          <a:r>
            <a:rPr lang="en-US" b="1" dirty="0"/>
            <a:t>“deep dive” </a:t>
          </a:r>
          <a:r>
            <a:rPr lang="en-US" dirty="0"/>
            <a:t>evaluation, which is the final stage of review prior to funding decisions. </a:t>
          </a:r>
        </a:p>
      </dgm:t>
    </dgm:pt>
    <dgm:pt modelId="{26D3EAB2-BB1A-45E9-81BB-37E6B2E767BE}" type="parTrans" cxnId="{9E6AC07D-92ED-4E1D-BA44-E2883F6A717C}">
      <dgm:prSet/>
      <dgm:spPr/>
      <dgm:t>
        <a:bodyPr/>
        <a:lstStyle/>
        <a:p>
          <a:endParaRPr lang="en-US"/>
        </a:p>
      </dgm:t>
    </dgm:pt>
    <dgm:pt modelId="{55C47BA2-EA50-4EB0-B4A3-77B141033BB4}" type="sibTrans" cxnId="{9E6AC07D-92ED-4E1D-BA44-E2883F6A717C}">
      <dgm:prSet/>
      <dgm:spPr/>
      <dgm:t>
        <a:bodyPr/>
        <a:lstStyle/>
        <a:p>
          <a:endParaRPr lang="en-US"/>
        </a:p>
      </dgm:t>
    </dgm:pt>
    <dgm:pt modelId="{2AAC8FEA-B42B-0C4E-860A-1B5C49958CE3}" type="pres">
      <dgm:prSet presAssocID="{9ECBB7E9-32D7-4F69-A069-F760772DEB1F}" presName="outerComposite" presStyleCnt="0">
        <dgm:presLayoutVars>
          <dgm:chMax val="5"/>
          <dgm:dir/>
          <dgm:resizeHandles val="exact"/>
        </dgm:presLayoutVars>
      </dgm:prSet>
      <dgm:spPr/>
    </dgm:pt>
    <dgm:pt modelId="{F1878088-6F4E-CE40-9EA1-07CC020765E3}" type="pres">
      <dgm:prSet presAssocID="{9ECBB7E9-32D7-4F69-A069-F760772DEB1F}" presName="dummyMaxCanvas" presStyleCnt="0">
        <dgm:presLayoutVars/>
      </dgm:prSet>
      <dgm:spPr/>
    </dgm:pt>
    <dgm:pt modelId="{5F1B8C0F-403E-FE46-98D4-ABB4F37E708E}" type="pres">
      <dgm:prSet presAssocID="{9ECBB7E9-32D7-4F69-A069-F760772DEB1F}" presName="ThreeNodes_1" presStyleLbl="node1" presStyleIdx="0" presStyleCnt="3">
        <dgm:presLayoutVars>
          <dgm:bulletEnabled val="1"/>
        </dgm:presLayoutVars>
      </dgm:prSet>
      <dgm:spPr/>
    </dgm:pt>
    <dgm:pt modelId="{8C82DEA9-BD6A-9142-8EE6-FC16E86B96DF}" type="pres">
      <dgm:prSet presAssocID="{9ECBB7E9-32D7-4F69-A069-F760772DEB1F}" presName="ThreeNodes_2" presStyleLbl="node1" presStyleIdx="1" presStyleCnt="3">
        <dgm:presLayoutVars>
          <dgm:bulletEnabled val="1"/>
        </dgm:presLayoutVars>
      </dgm:prSet>
      <dgm:spPr/>
    </dgm:pt>
    <dgm:pt modelId="{DF930285-9D5B-5C40-BE57-886211B3BB96}" type="pres">
      <dgm:prSet presAssocID="{9ECBB7E9-32D7-4F69-A069-F760772DEB1F}" presName="ThreeNodes_3" presStyleLbl="node1" presStyleIdx="2" presStyleCnt="3">
        <dgm:presLayoutVars>
          <dgm:bulletEnabled val="1"/>
        </dgm:presLayoutVars>
      </dgm:prSet>
      <dgm:spPr/>
    </dgm:pt>
    <dgm:pt modelId="{A558BA09-23EA-864E-B177-F96E046A41E9}" type="pres">
      <dgm:prSet presAssocID="{9ECBB7E9-32D7-4F69-A069-F760772DEB1F}" presName="ThreeConn_1-2" presStyleLbl="fgAccFollowNode1" presStyleIdx="0" presStyleCnt="2">
        <dgm:presLayoutVars>
          <dgm:bulletEnabled val="1"/>
        </dgm:presLayoutVars>
      </dgm:prSet>
      <dgm:spPr/>
    </dgm:pt>
    <dgm:pt modelId="{692C8082-9B7F-D24E-BA21-7B10124658B0}" type="pres">
      <dgm:prSet presAssocID="{9ECBB7E9-32D7-4F69-A069-F760772DEB1F}" presName="ThreeConn_2-3" presStyleLbl="fgAccFollowNode1" presStyleIdx="1" presStyleCnt="2">
        <dgm:presLayoutVars>
          <dgm:bulletEnabled val="1"/>
        </dgm:presLayoutVars>
      </dgm:prSet>
      <dgm:spPr/>
    </dgm:pt>
    <dgm:pt modelId="{4D908CAD-C352-CB41-B700-98C1CB1B16F9}" type="pres">
      <dgm:prSet presAssocID="{9ECBB7E9-32D7-4F69-A069-F760772DEB1F}" presName="ThreeNodes_1_text" presStyleLbl="node1" presStyleIdx="2" presStyleCnt="3">
        <dgm:presLayoutVars>
          <dgm:bulletEnabled val="1"/>
        </dgm:presLayoutVars>
      </dgm:prSet>
      <dgm:spPr/>
    </dgm:pt>
    <dgm:pt modelId="{B2BAB86D-7A1E-8F4F-A062-730D0A124A97}" type="pres">
      <dgm:prSet presAssocID="{9ECBB7E9-32D7-4F69-A069-F760772DEB1F}" presName="ThreeNodes_2_text" presStyleLbl="node1" presStyleIdx="2" presStyleCnt="3">
        <dgm:presLayoutVars>
          <dgm:bulletEnabled val="1"/>
        </dgm:presLayoutVars>
      </dgm:prSet>
      <dgm:spPr/>
    </dgm:pt>
    <dgm:pt modelId="{B1DE6B31-8A84-B64D-92FA-4C9D995BEE44}" type="pres">
      <dgm:prSet presAssocID="{9ECBB7E9-32D7-4F69-A069-F760772DEB1F}" presName="ThreeNodes_3_text" presStyleLbl="node1" presStyleIdx="2" presStyleCnt="3">
        <dgm:presLayoutVars>
          <dgm:bulletEnabled val="1"/>
        </dgm:presLayoutVars>
      </dgm:prSet>
      <dgm:spPr/>
    </dgm:pt>
  </dgm:ptLst>
  <dgm:cxnLst>
    <dgm:cxn modelId="{2A5FD110-0DBC-9846-A1AE-DB0E233C280D}" type="presOf" srcId="{9ECBB7E9-32D7-4F69-A069-F760772DEB1F}" destId="{2AAC8FEA-B42B-0C4E-860A-1B5C49958CE3}" srcOrd="0" destOrd="0" presId="urn:microsoft.com/office/officeart/2005/8/layout/vProcess5"/>
    <dgm:cxn modelId="{A5A52E33-2582-964F-A5D9-FBB82200D33A}" type="presOf" srcId="{F5FDBB0A-CC76-491B-9496-93F708EC6D6D}" destId="{692C8082-9B7F-D24E-BA21-7B10124658B0}" srcOrd="0" destOrd="0" presId="urn:microsoft.com/office/officeart/2005/8/layout/vProcess5"/>
    <dgm:cxn modelId="{D265F637-62E5-AC4D-A097-B06358FDBF28}" type="presOf" srcId="{2014DCDB-909B-448A-9FD2-A1E37646DF73}" destId="{B1DE6B31-8A84-B64D-92FA-4C9D995BEE44}" srcOrd="1" destOrd="0" presId="urn:microsoft.com/office/officeart/2005/8/layout/vProcess5"/>
    <dgm:cxn modelId="{4746D85F-3D4F-B042-8FD6-8A0A39D8C5A7}" type="presOf" srcId="{D4CB9B74-DC47-4BB6-B52C-1B504A9EEF70}" destId="{A558BA09-23EA-864E-B177-F96E046A41E9}" srcOrd="0" destOrd="0" presId="urn:microsoft.com/office/officeart/2005/8/layout/vProcess5"/>
    <dgm:cxn modelId="{266F3A65-E355-41DF-BF64-A2399FEB2B32}" srcId="{9ECBB7E9-32D7-4F69-A069-F760772DEB1F}" destId="{8FB03116-125B-496B-8A53-88C1AA3D2121}" srcOrd="1" destOrd="0" parTransId="{712F53F0-AE52-4A1E-BAA1-958DD0CE5BB7}" sibTransId="{F5FDBB0A-CC76-491B-9496-93F708EC6D6D}"/>
    <dgm:cxn modelId="{59CD3268-7522-4FB5-9CEA-69E0DCDEF039}" srcId="{9ECBB7E9-32D7-4F69-A069-F760772DEB1F}" destId="{01AEF723-210C-46C4-9A98-BDDBFAA74D1F}" srcOrd="0" destOrd="0" parTransId="{374F57D2-8498-4ED9-A365-94CB46FE2463}" sibTransId="{D4CB9B74-DC47-4BB6-B52C-1B504A9EEF70}"/>
    <dgm:cxn modelId="{2D6B8471-4DF7-3046-BCD8-036470CD8CD1}" type="presOf" srcId="{2014DCDB-909B-448A-9FD2-A1E37646DF73}" destId="{DF930285-9D5B-5C40-BE57-886211B3BB96}" srcOrd="0" destOrd="0" presId="urn:microsoft.com/office/officeart/2005/8/layout/vProcess5"/>
    <dgm:cxn modelId="{9E6AC07D-92ED-4E1D-BA44-E2883F6A717C}" srcId="{9ECBB7E9-32D7-4F69-A069-F760772DEB1F}" destId="{2014DCDB-909B-448A-9FD2-A1E37646DF73}" srcOrd="2" destOrd="0" parTransId="{26D3EAB2-BB1A-45E9-81BB-37E6B2E767BE}" sibTransId="{55C47BA2-EA50-4EB0-B4A3-77B141033BB4}"/>
    <dgm:cxn modelId="{8BCFF399-D0E9-024E-844E-825709010070}" type="presOf" srcId="{01AEF723-210C-46C4-9A98-BDDBFAA74D1F}" destId="{4D908CAD-C352-CB41-B700-98C1CB1B16F9}" srcOrd="1" destOrd="0" presId="urn:microsoft.com/office/officeart/2005/8/layout/vProcess5"/>
    <dgm:cxn modelId="{6C981BB2-BAE9-254A-8B6F-933641C0C64F}" type="presOf" srcId="{8FB03116-125B-496B-8A53-88C1AA3D2121}" destId="{B2BAB86D-7A1E-8F4F-A062-730D0A124A97}" srcOrd="1" destOrd="0" presId="urn:microsoft.com/office/officeart/2005/8/layout/vProcess5"/>
    <dgm:cxn modelId="{1112A1B9-FAE6-814A-86FA-BADD589B8513}" type="presOf" srcId="{01AEF723-210C-46C4-9A98-BDDBFAA74D1F}" destId="{5F1B8C0F-403E-FE46-98D4-ABB4F37E708E}" srcOrd="0" destOrd="0" presId="urn:microsoft.com/office/officeart/2005/8/layout/vProcess5"/>
    <dgm:cxn modelId="{1E8A0BEF-8581-AB4B-A7EA-92CB448C3153}" type="presOf" srcId="{8FB03116-125B-496B-8A53-88C1AA3D2121}" destId="{8C82DEA9-BD6A-9142-8EE6-FC16E86B96DF}" srcOrd="0" destOrd="0" presId="urn:microsoft.com/office/officeart/2005/8/layout/vProcess5"/>
    <dgm:cxn modelId="{994D1B0D-4241-B646-B949-87CAFF1F89AE}" type="presParOf" srcId="{2AAC8FEA-B42B-0C4E-860A-1B5C49958CE3}" destId="{F1878088-6F4E-CE40-9EA1-07CC020765E3}" srcOrd="0" destOrd="0" presId="urn:microsoft.com/office/officeart/2005/8/layout/vProcess5"/>
    <dgm:cxn modelId="{40469A59-6A18-F049-A683-20CF8AC652F0}" type="presParOf" srcId="{2AAC8FEA-B42B-0C4E-860A-1B5C49958CE3}" destId="{5F1B8C0F-403E-FE46-98D4-ABB4F37E708E}" srcOrd="1" destOrd="0" presId="urn:microsoft.com/office/officeart/2005/8/layout/vProcess5"/>
    <dgm:cxn modelId="{CE3C88E0-108E-A84E-98DC-312E8FBC15D6}" type="presParOf" srcId="{2AAC8FEA-B42B-0C4E-860A-1B5C49958CE3}" destId="{8C82DEA9-BD6A-9142-8EE6-FC16E86B96DF}" srcOrd="2" destOrd="0" presId="urn:microsoft.com/office/officeart/2005/8/layout/vProcess5"/>
    <dgm:cxn modelId="{CF2B0739-A678-A949-894E-BE8688AD248F}" type="presParOf" srcId="{2AAC8FEA-B42B-0C4E-860A-1B5C49958CE3}" destId="{DF930285-9D5B-5C40-BE57-886211B3BB96}" srcOrd="3" destOrd="0" presId="urn:microsoft.com/office/officeart/2005/8/layout/vProcess5"/>
    <dgm:cxn modelId="{1384EE68-311E-7644-B79D-0E6353F186B7}" type="presParOf" srcId="{2AAC8FEA-B42B-0C4E-860A-1B5C49958CE3}" destId="{A558BA09-23EA-864E-B177-F96E046A41E9}" srcOrd="4" destOrd="0" presId="urn:microsoft.com/office/officeart/2005/8/layout/vProcess5"/>
    <dgm:cxn modelId="{B98B4BAD-00C1-DC47-B31C-4B8924236D63}" type="presParOf" srcId="{2AAC8FEA-B42B-0C4E-860A-1B5C49958CE3}" destId="{692C8082-9B7F-D24E-BA21-7B10124658B0}" srcOrd="5" destOrd="0" presId="urn:microsoft.com/office/officeart/2005/8/layout/vProcess5"/>
    <dgm:cxn modelId="{F41E246B-EC1A-9747-B3FD-E1DE6260E492}" type="presParOf" srcId="{2AAC8FEA-B42B-0C4E-860A-1B5C49958CE3}" destId="{4D908CAD-C352-CB41-B700-98C1CB1B16F9}" srcOrd="6" destOrd="0" presId="urn:microsoft.com/office/officeart/2005/8/layout/vProcess5"/>
    <dgm:cxn modelId="{E169711F-E930-1244-9E66-5BF015BEE23C}" type="presParOf" srcId="{2AAC8FEA-B42B-0C4E-860A-1B5C49958CE3}" destId="{B2BAB86D-7A1E-8F4F-A062-730D0A124A97}" srcOrd="7" destOrd="0" presId="urn:microsoft.com/office/officeart/2005/8/layout/vProcess5"/>
    <dgm:cxn modelId="{32687734-C677-4947-AB88-9D13AF4234DD}" type="presParOf" srcId="{2AAC8FEA-B42B-0C4E-860A-1B5C49958CE3}" destId="{B1DE6B31-8A84-B64D-92FA-4C9D995BEE44}"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3C9EE-35C7-4D4E-890D-ABAE3327EB48}">
      <dsp:nvSpPr>
        <dsp:cNvPr id="0" name=""/>
        <dsp:cNvSpPr/>
      </dsp:nvSpPr>
      <dsp:spPr>
        <a:xfrm>
          <a:off x="0" y="2316"/>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AF5E0E-B869-9C41-86C2-D7DB7992A3B9}">
      <dsp:nvSpPr>
        <dsp:cNvPr id="0" name=""/>
        <dsp:cNvSpPr/>
      </dsp:nvSpPr>
      <dsp:spPr>
        <a:xfrm>
          <a:off x="0" y="2316"/>
          <a:ext cx="6735443" cy="1579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Principal Investigators (PIs) from academic institutions, industry or non-profit organizations are invited to apply. </a:t>
          </a:r>
        </a:p>
      </dsp:txBody>
      <dsp:txXfrm>
        <a:off x="0" y="2316"/>
        <a:ext cx="6735443" cy="1579881"/>
      </dsp:txXfrm>
    </dsp:sp>
    <dsp:sp modelId="{40EDE8A2-21F3-2B48-AD96-7F92CCD50989}">
      <dsp:nvSpPr>
        <dsp:cNvPr id="0" name=""/>
        <dsp:cNvSpPr/>
      </dsp:nvSpPr>
      <dsp:spPr>
        <a:xfrm>
          <a:off x="0" y="1582198"/>
          <a:ext cx="6735443" cy="0"/>
        </a:xfrm>
        <a:prstGeom prst="line">
          <a:avLst/>
        </a:prstGeom>
        <a:solidFill>
          <a:schemeClr val="accent2">
            <a:hueOff val="-419062"/>
            <a:satOff val="-4829"/>
            <a:lumOff val="1079"/>
            <a:alphaOff val="0"/>
          </a:schemeClr>
        </a:solidFill>
        <a:ln w="12700" cap="flat" cmpd="sng" algn="ctr">
          <a:solidFill>
            <a:schemeClr val="accent2">
              <a:hueOff val="-419062"/>
              <a:satOff val="-4829"/>
              <a:lumOff val="10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08CF79-8813-224A-80DA-F56976C3977B}">
      <dsp:nvSpPr>
        <dsp:cNvPr id="0" name=""/>
        <dsp:cNvSpPr/>
      </dsp:nvSpPr>
      <dsp:spPr>
        <a:xfrm>
          <a:off x="0" y="1582198"/>
          <a:ext cx="6735443" cy="1579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Academic PIs must hold a faculty appointment at an institution of higher education or medical center. </a:t>
          </a:r>
        </a:p>
      </dsp:txBody>
      <dsp:txXfrm>
        <a:off x="0" y="1582198"/>
        <a:ext cx="6735443" cy="1579881"/>
      </dsp:txXfrm>
    </dsp:sp>
    <dsp:sp modelId="{0619FD32-D6A5-E340-B990-A6111DA17B05}">
      <dsp:nvSpPr>
        <dsp:cNvPr id="0" name=""/>
        <dsp:cNvSpPr/>
      </dsp:nvSpPr>
      <dsp:spPr>
        <a:xfrm>
          <a:off x="0" y="3162080"/>
          <a:ext cx="6735443" cy="0"/>
        </a:xfrm>
        <a:prstGeom prst="line">
          <a:avLst/>
        </a:prstGeom>
        <a:solidFill>
          <a:schemeClr val="accent2">
            <a:hueOff val="-838123"/>
            <a:satOff val="-9658"/>
            <a:lumOff val="2159"/>
            <a:alphaOff val="0"/>
          </a:schemeClr>
        </a:solidFill>
        <a:ln w="12700" cap="flat" cmpd="sng" algn="ctr">
          <a:solidFill>
            <a:schemeClr val="accent2">
              <a:hueOff val="-838123"/>
              <a:satOff val="-9658"/>
              <a:lumOff val="21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EFEC59-A660-8A4F-BB78-2A9DAA97A8E0}">
      <dsp:nvSpPr>
        <dsp:cNvPr id="0" name=""/>
        <dsp:cNvSpPr/>
      </dsp:nvSpPr>
      <dsp:spPr>
        <a:xfrm>
          <a:off x="0" y="3162080"/>
          <a:ext cx="6735443" cy="1579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PIs from industry or non-academic non-profits are not required to hold a faculty appointment.</a:t>
          </a:r>
        </a:p>
      </dsp:txBody>
      <dsp:txXfrm>
        <a:off x="0" y="3162080"/>
        <a:ext cx="6735443" cy="15798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B8C0F-403E-FE46-98D4-ABB4F37E708E}">
      <dsp:nvSpPr>
        <dsp:cNvPr id="0" name=""/>
        <dsp:cNvSpPr/>
      </dsp:nvSpPr>
      <dsp:spPr>
        <a:xfrm>
          <a:off x="0" y="0"/>
          <a:ext cx="8938260" cy="11579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Applicants must first submit </a:t>
          </a:r>
          <a:r>
            <a:rPr lang="en-US" sz="1700" b="1" kern="1200"/>
            <a:t>pre-proposals</a:t>
          </a:r>
          <a:r>
            <a:rPr lang="en-US" sz="1700" kern="1200"/>
            <a:t>, which will undergo review by CINTA, NTH, and NIH program scientific staff. Pre-proposals are submitted through a simple online application form equivalent to about 4 pages (CoLab).</a:t>
          </a:r>
        </a:p>
      </dsp:txBody>
      <dsp:txXfrm>
        <a:off x="33914" y="33914"/>
        <a:ext cx="7688771" cy="1090094"/>
      </dsp:txXfrm>
    </dsp:sp>
    <dsp:sp modelId="{8C82DEA9-BD6A-9142-8EE6-FC16E86B96DF}">
      <dsp:nvSpPr>
        <dsp:cNvPr id="0" name=""/>
        <dsp:cNvSpPr/>
      </dsp:nvSpPr>
      <dsp:spPr>
        <a:xfrm>
          <a:off x="788669" y="1350909"/>
          <a:ext cx="8938260" cy="11579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 subset of the applicants who submit pre-proposals will be selected to submit </a:t>
          </a:r>
          <a:r>
            <a:rPr lang="en-US" sz="1700" b="1" kern="1200"/>
            <a:t>full proposals </a:t>
          </a:r>
          <a:r>
            <a:rPr lang="en-US" sz="1700" kern="1200"/>
            <a:t>which are submitted through the same online application system. The online full proposal form is equivalent to approximately 10 pages. </a:t>
          </a:r>
        </a:p>
      </dsp:txBody>
      <dsp:txXfrm>
        <a:off x="822583" y="1384823"/>
        <a:ext cx="7329112" cy="1090094"/>
      </dsp:txXfrm>
    </dsp:sp>
    <dsp:sp modelId="{DF930285-9D5B-5C40-BE57-886211B3BB96}">
      <dsp:nvSpPr>
        <dsp:cNvPr id="0" name=""/>
        <dsp:cNvSpPr/>
      </dsp:nvSpPr>
      <dsp:spPr>
        <a:xfrm>
          <a:off x="1577339" y="2701819"/>
          <a:ext cx="8938260" cy="11579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 subset of the applicants who submit full proposals will be selected to participate in a </a:t>
          </a:r>
          <a:r>
            <a:rPr lang="en-US" sz="1700" b="1" kern="1200" dirty="0"/>
            <a:t>“deep dive” </a:t>
          </a:r>
          <a:r>
            <a:rPr lang="en-US" sz="1700" kern="1200" dirty="0"/>
            <a:t>evaluation, which is the final stage of review prior to funding decisions. </a:t>
          </a:r>
        </a:p>
      </dsp:txBody>
      <dsp:txXfrm>
        <a:off x="1611253" y="2735733"/>
        <a:ext cx="7329112" cy="1090094"/>
      </dsp:txXfrm>
    </dsp:sp>
    <dsp:sp modelId="{A558BA09-23EA-864E-B177-F96E046A41E9}">
      <dsp:nvSpPr>
        <dsp:cNvPr id="0" name=""/>
        <dsp:cNvSpPr/>
      </dsp:nvSpPr>
      <dsp:spPr>
        <a:xfrm>
          <a:off x="8185610" y="878091"/>
          <a:ext cx="752649" cy="75264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8354956" y="878091"/>
        <a:ext cx="413957" cy="566368"/>
      </dsp:txXfrm>
    </dsp:sp>
    <dsp:sp modelId="{692C8082-9B7F-D24E-BA21-7B10124658B0}">
      <dsp:nvSpPr>
        <dsp:cNvPr id="0" name=""/>
        <dsp:cNvSpPr/>
      </dsp:nvSpPr>
      <dsp:spPr>
        <a:xfrm>
          <a:off x="8974280" y="2221281"/>
          <a:ext cx="752649" cy="75264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9143626" y="2221281"/>
        <a:ext cx="413957" cy="56636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69874-D505-1D42-AD1D-124931F47D13}" type="datetimeFigureOut">
              <a:rPr lang="en-US" smtClean="0"/>
              <a:t>2/28/23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8C894-3F37-3347-B66B-BA94804E598F}" type="slidenum">
              <a:rPr lang="en-US" smtClean="0"/>
              <a:t>‹#›</a:t>
            </a:fld>
            <a:endParaRPr lang="en-US"/>
          </a:p>
        </p:txBody>
      </p:sp>
    </p:spTree>
    <p:extLst>
      <p:ext uri="{BB962C8B-B14F-4D97-AF65-F5344CB8AC3E}">
        <p14:creationId xmlns:p14="http://schemas.microsoft.com/office/powerpoint/2010/main" val="3790869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F8C894-3F37-3347-B66B-BA94804E598F}" type="slidenum">
              <a:rPr lang="en-US" smtClean="0"/>
              <a:t>7</a:t>
            </a:fld>
            <a:endParaRPr lang="en-US"/>
          </a:p>
        </p:txBody>
      </p:sp>
    </p:spTree>
    <p:extLst>
      <p:ext uri="{BB962C8B-B14F-4D97-AF65-F5344CB8AC3E}">
        <p14:creationId xmlns:p14="http://schemas.microsoft.com/office/powerpoint/2010/main" val="3295936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14</a:t>
            </a:fld>
            <a:endParaRPr lang="en-US"/>
          </a:p>
        </p:txBody>
      </p:sp>
    </p:spTree>
    <p:extLst>
      <p:ext uri="{BB962C8B-B14F-4D97-AF65-F5344CB8AC3E}">
        <p14:creationId xmlns:p14="http://schemas.microsoft.com/office/powerpoint/2010/main" val="1275180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F8C894-3F37-3347-B66B-BA94804E598F}" type="slidenum">
              <a:rPr lang="en-US" smtClean="0"/>
              <a:t>16</a:t>
            </a:fld>
            <a:endParaRPr lang="en-US"/>
          </a:p>
        </p:txBody>
      </p:sp>
    </p:spTree>
    <p:extLst>
      <p:ext uri="{BB962C8B-B14F-4D97-AF65-F5344CB8AC3E}">
        <p14:creationId xmlns:p14="http://schemas.microsoft.com/office/powerpoint/2010/main" val="382513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F8C894-3F37-3347-B66B-BA94804E598F}" type="slidenum">
              <a:rPr lang="en-US" smtClean="0"/>
              <a:t>17</a:t>
            </a:fld>
            <a:endParaRPr lang="en-US" dirty="0"/>
          </a:p>
        </p:txBody>
      </p:sp>
    </p:spTree>
    <p:extLst>
      <p:ext uri="{BB962C8B-B14F-4D97-AF65-F5344CB8AC3E}">
        <p14:creationId xmlns:p14="http://schemas.microsoft.com/office/powerpoint/2010/main" val="96525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2/28/23</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0774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2/28/23</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0359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2/28/23</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52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2/28/23</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87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2/28/23</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53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2/28/23</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1912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2/28/23</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681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2/28/23</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4385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2/28/23</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0929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2/28/23</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57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2/28/23</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26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2/28/23</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238510405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imit.org/web/center-for-innovative-neurotech-advancement/even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info@blueprintneurotech.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neuroscienceblueprint.nih.gov/neurotherapeutics/blueprint-medtech/resources"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neuroscienceblueprint.nih.gov/neurotherapeutics/blueprint-medtech/blueprint-medtech-ics-and-contacts" TargetMode="External"/><Relationship Id="rId4" Type="http://schemas.openxmlformats.org/officeDocument/2006/relationships/hyperlink" Target="mailto:info@blueprintneurotech.org"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33855-AA1A-A43E-6E97-EF07E21A06ED}"/>
              </a:ext>
            </a:extLst>
          </p:cNvPr>
          <p:cNvPicPr>
            <a:picLocks noChangeAspect="1"/>
          </p:cNvPicPr>
          <p:nvPr/>
        </p:nvPicPr>
        <p:blipFill rotWithShape="1">
          <a:blip r:embed="rId2"/>
          <a:srcRect l="304" r="6594"/>
          <a:stretch/>
        </p:blipFill>
        <p:spPr>
          <a:xfrm>
            <a:off x="5101771" y="10"/>
            <a:ext cx="7094361" cy="6857989"/>
          </a:xfrm>
          <a:prstGeom prst="rect">
            <a:avLst/>
          </a:prstGeom>
        </p:spPr>
      </p:pic>
      <p:sp>
        <p:nvSpPr>
          <p:cNvPr id="9" name="Rectangle 8">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870FDF-E85B-0182-89C8-39F560063EF9}"/>
              </a:ext>
            </a:extLst>
          </p:cNvPr>
          <p:cNvSpPr>
            <a:spLocks noGrp="1"/>
          </p:cNvSpPr>
          <p:nvPr>
            <p:ph type="ctrTitle"/>
          </p:nvPr>
        </p:nvSpPr>
        <p:spPr>
          <a:xfrm>
            <a:off x="399043" y="1507841"/>
            <a:ext cx="4092525" cy="2798604"/>
          </a:xfrm>
        </p:spPr>
        <p:txBody>
          <a:bodyPr>
            <a:normAutofit/>
          </a:bodyPr>
          <a:lstStyle/>
          <a:p>
            <a:r>
              <a:rPr lang="en-US" sz="2400" b="1" dirty="0">
                <a:solidFill>
                  <a:srgbClr val="FFFFFF"/>
                </a:solidFill>
              </a:rPr>
              <a:t>The Center for Innovative </a:t>
            </a:r>
            <a:r>
              <a:rPr lang="en-US" sz="2400" b="1" dirty="0" err="1">
                <a:solidFill>
                  <a:srgbClr val="FFFFFF"/>
                </a:solidFill>
              </a:rPr>
              <a:t>NeuroTech</a:t>
            </a:r>
            <a:r>
              <a:rPr lang="en-US" sz="2400" b="1" dirty="0">
                <a:solidFill>
                  <a:srgbClr val="FFFFFF"/>
                </a:solidFill>
              </a:rPr>
              <a:t> Advancement (CINTA) &amp; </a:t>
            </a:r>
            <a:r>
              <a:rPr lang="en-US" sz="2400" b="1" dirty="0" err="1">
                <a:solidFill>
                  <a:srgbClr val="FFFFFF"/>
                </a:solidFill>
              </a:rPr>
              <a:t>NeuroTech</a:t>
            </a:r>
            <a:r>
              <a:rPr lang="en-US" sz="2400" b="1" dirty="0">
                <a:solidFill>
                  <a:srgbClr val="FFFFFF"/>
                </a:solidFill>
              </a:rPr>
              <a:t> Harbor (NTH) Announce Spring </a:t>
            </a:r>
            <a:r>
              <a:rPr lang="en-US" sz="3200" b="1" dirty="0">
                <a:solidFill>
                  <a:srgbClr val="FFFFFF"/>
                </a:solidFill>
              </a:rPr>
              <a:t>2023</a:t>
            </a:r>
            <a:r>
              <a:rPr lang="en-US" sz="2400" b="1" dirty="0">
                <a:solidFill>
                  <a:srgbClr val="FFFFFF"/>
                </a:solidFill>
              </a:rPr>
              <a:t> Award Competition</a:t>
            </a:r>
            <a:br>
              <a:rPr lang="en-US" sz="2400" dirty="0">
                <a:solidFill>
                  <a:srgbClr val="FFFFFF"/>
                </a:solidFill>
              </a:rPr>
            </a:br>
            <a:endParaRPr lang="en-US" sz="2400" dirty="0">
              <a:solidFill>
                <a:srgbClr val="FFFFFF"/>
              </a:solidFill>
            </a:endParaRPr>
          </a:p>
        </p:txBody>
      </p:sp>
      <p:sp>
        <p:nvSpPr>
          <p:cNvPr id="3" name="Subtitle 2">
            <a:extLst>
              <a:ext uri="{FF2B5EF4-FFF2-40B4-BE49-F238E27FC236}">
                <a16:creationId xmlns:a16="http://schemas.microsoft.com/office/drawing/2014/main" id="{6A372C11-C231-BCA9-A35A-E15DD078C5D3}"/>
              </a:ext>
            </a:extLst>
          </p:cNvPr>
          <p:cNvSpPr>
            <a:spLocks noGrp="1"/>
          </p:cNvSpPr>
          <p:nvPr>
            <p:ph type="subTitle" idx="1"/>
          </p:nvPr>
        </p:nvSpPr>
        <p:spPr>
          <a:xfrm>
            <a:off x="738438" y="5610568"/>
            <a:ext cx="3277218" cy="1548286"/>
          </a:xfrm>
        </p:spPr>
        <p:txBody>
          <a:bodyPr>
            <a:normAutofit/>
          </a:bodyPr>
          <a:lstStyle/>
          <a:p>
            <a:r>
              <a:rPr lang="en-US" b="1" dirty="0">
                <a:solidFill>
                  <a:srgbClr val="FFFFFF"/>
                </a:solidFill>
              </a:rPr>
              <a:t>Supported by the NIH Blueprint MedTech Program</a:t>
            </a:r>
            <a:endParaRPr lang="en-US" dirty="0">
              <a:solidFill>
                <a:srgbClr val="FFFFFF"/>
              </a:solidFill>
            </a:endParaRPr>
          </a:p>
        </p:txBody>
      </p:sp>
      <p:sp>
        <p:nvSpPr>
          <p:cNvPr id="13" name="Oval 12">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1" name="Rectangle 14">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2">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702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C5AE-8FB1-4B86-978F-9173902407D3}"/>
              </a:ext>
            </a:extLst>
          </p:cNvPr>
          <p:cNvSpPr>
            <a:spLocks noGrp="1"/>
          </p:cNvSpPr>
          <p:nvPr>
            <p:ph type="title"/>
          </p:nvPr>
        </p:nvSpPr>
        <p:spPr/>
        <p:txBody>
          <a:bodyPr/>
          <a:lstStyle/>
          <a:p>
            <a:r>
              <a:rPr lang="en-US" dirty="0"/>
              <a:t>General Application Information</a:t>
            </a:r>
          </a:p>
        </p:txBody>
      </p:sp>
      <p:sp>
        <p:nvSpPr>
          <p:cNvPr id="3" name="Content Placeholder 2">
            <a:extLst>
              <a:ext uri="{FF2B5EF4-FFF2-40B4-BE49-F238E27FC236}">
                <a16:creationId xmlns:a16="http://schemas.microsoft.com/office/drawing/2014/main" id="{2F8307E8-053A-46A1-B808-03E2C47DF773}"/>
              </a:ext>
            </a:extLst>
          </p:cNvPr>
          <p:cNvSpPr>
            <a:spLocks noGrp="1"/>
          </p:cNvSpPr>
          <p:nvPr>
            <p:ph idx="1"/>
          </p:nvPr>
        </p:nvSpPr>
        <p:spPr>
          <a:xfrm>
            <a:off x="571983" y="1293188"/>
            <a:ext cx="10515600" cy="5375241"/>
          </a:xfrm>
        </p:spPr>
        <p:txBody>
          <a:bodyPr>
            <a:normAutofit fontScale="70000" lnSpcReduction="20000"/>
          </a:bodyPr>
          <a:lstStyle/>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spcBef>
                <a:spcPts val="0"/>
              </a:spcBef>
              <a:buFont typeface="Symbol" panose="05050102010706020507" pitchFamily="18" charset="2"/>
              <a:buChar char=""/>
            </a:pPr>
            <a:r>
              <a:rPr lang="en-US" sz="3200" dirty="0">
                <a:solidFill>
                  <a:srgbClr val="000000"/>
                </a:solidFill>
                <a:cs typeface="Times New Roman" panose="02020603050405020304" pitchFamily="18" charset="0"/>
              </a:rPr>
              <a:t>Applicants should review and be familiar with the program solicitation and FAQs before completing this application. </a:t>
            </a:r>
          </a:p>
          <a:p>
            <a:pPr marL="0" indent="0">
              <a:lnSpc>
                <a:spcPct val="120000"/>
              </a:lnSpc>
              <a:spcBef>
                <a:spcPts val="0"/>
              </a:spcBef>
              <a:spcAft>
                <a:spcPts val="600"/>
              </a:spcAft>
              <a:buNone/>
            </a:pPr>
            <a:endParaRPr lang="en-US" sz="3200" dirty="0">
              <a:solidFill>
                <a:srgbClr val="000000"/>
              </a:solidFill>
              <a:cs typeface="Times New Roman" panose="02020603050405020304" pitchFamily="18" charset="0"/>
            </a:endParaRPr>
          </a:p>
          <a:p>
            <a:pPr marL="0" indent="0" algn="ctr">
              <a:lnSpc>
                <a:spcPct val="100000"/>
              </a:lnSpc>
              <a:spcBef>
                <a:spcPts val="0"/>
              </a:spcBef>
              <a:spcAft>
                <a:spcPts val="1200"/>
              </a:spcAft>
              <a:buNone/>
            </a:pPr>
            <a:r>
              <a:rPr lang="en-US" sz="3200" dirty="0">
                <a:solidFill>
                  <a:srgbClr val="000000"/>
                </a:solidFill>
                <a:cs typeface="Times New Roman" panose="02020603050405020304" pitchFamily="18" charset="0"/>
              </a:rPr>
              <a:t>Solicitation link: </a:t>
            </a:r>
            <a:r>
              <a:rPr lang="en-US" sz="3200" b="1" dirty="0">
                <a:solidFill>
                  <a:srgbClr val="000000"/>
                </a:solidFill>
                <a:cs typeface="Times New Roman" panose="02020603050405020304" pitchFamily="18" charset="0"/>
              </a:rPr>
              <a:t>https://blueprintneurotech.org/</a:t>
            </a:r>
            <a:endParaRPr lang="en-US" sz="3200" b="1" dirty="0">
              <a:cs typeface="Times New Roman" panose="02020603050405020304" pitchFamily="18" charset="0"/>
            </a:endParaRPr>
          </a:p>
          <a:p>
            <a:pPr marL="0" indent="0" algn="ctr">
              <a:lnSpc>
                <a:spcPct val="100000"/>
              </a:lnSpc>
              <a:spcBef>
                <a:spcPts val="0"/>
              </a:spcBef>
              <a:spcAft>
                <a:spcPts val="1200"/>
              </a:spcAft>
              <a:buNone/>
            </a:pPr>
            <a:r>
              <a:rPr lang="en-US" sz="3200" dirty="0">
                <a:solidFill>
                  <a:srgbClr val="000000"/>
                </a:solidFill>
                <a:cs typeface="Times New Roman" panose="02020603050405020304" pitchFamily="18" charset="0"/>
              </a:rPr>
              <a:t>FAQ link: </a:t>
            </a:r>
            <a:r>
              <a:rPr lang="en-US" sz="3200" b="1" dirty="0">
                <a:cs typeface="Times New Roman" panose="02020603050405020304" pitchFamily="18" charset="0"/>
              </a:rPr>
              <a:t>https://blueprintneurotech.org/faq</a:t>
            </a:r>
          </a:p>
          <a:p>
            <a:pPr marL="0" indent="0" algn="ctr">
              <a:lnSpc>
                <a:spcPct val="100000"/>
              </a:lnSpc>
              <a:spcBef>
                <a:spcPts val="0"/>
              </a:spcBef>
              <a:spcAft>
                <a:spcPts val="600"/>
              </a:spcAft>
              <a:buNone/>
            </a:pPr>
            <a:endParaRPr lang="en-US" sz="3200" dirty="0">
              <a:solidFill>
                <a:srgbClr val="000000"/>
              </a:solidFill>
              <a:cs typeface="Times New Roman" panose="02020603050405020304" pitchFamily="18" charset="0"/>
            </a:endParaRPr>
          </a:p>
          <a:p>
            <a:pPr marL="342900" marR="0" lvl="0" indent="-342900">
              <a:lnSpc>
                <a:spcPct val="100000"/>
              </a:lnSpc>
              <a:spcBef>
                <a:spcPts val="0"/>
              </a:spcBef>
              <a:spcAft>
                <a:spcPts val="1200"/>
              </a:spcAft>
              <a:buFont typeface="Symbol" panose="05050102010706020507" pitchFamily="18" charset="2"/>
              <a:buChar char=""/>
            </a:pPr>
            <a:r>
              <a:rPr lang="en-US" sz="3200" dirty="0">
                <a:solidFill>
                  <a:srgbClr val="000000"/>
                </a:solidFill>
                <a:effectLst/>
                <a:ea typeface="Times New Roman" panose="02020603050405020304" pitchFamily="18" charset="0"/>
                <a:cs typeface="Times New Roman" panose="02020603050405020304" pitchFamily="18" charset="0"/>
              </a:rPr>
              <a:t>If your project addresses a mental health disorder, you are encouraged to provide preliminary data that uses quantitative, objective measures for outcomes. And to incorporate these measures into your proposal.</a:t>
            </a:r>
            <a:endParaRPr lang="en-US" sz="3200" dirty="0">
              <a:solidFill>
                <a:srgbClr val="000000"/>
              </a:solidFill>
              <a:effectLst/>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1200"/>
              </a:spcAft>
              <a:buFont typeface="Symbol" panose="05050102010706020507" pitchFamily="18" charset="2"/>
              <a:buChar char=""/>
            </a:pPr>
            <a:r>
              <a:rPr lang="en-US" sz="3200" dirty="0">
                <a:solidFill>
                  <a:srgbClr val="000000"/>
                </a:solidFill>
                <a:effectLst/>
                <a:ea typeface="Times New Roman" panose="02020603050405020304" pitchFamily="18" charset="0"/>
                <a:cs typeface="Times New Roman" panose="02020603050405020304" pitchFamily="18" charset="0"/>
              </a:rPr>
              <a:t>Only IRB-exempt or minimal-risk clinical studies can be proposed for funding, and that minimal-risk clinical studies will be conducted at Georgia Tech’s </a:t>
            </a:r>
            <a:r>
              <a:rPr lang="en-US" sz="3200" dirty="0" err="1">
                <a:solidFill>
                  <a:srgbClr val="000000"/>
                </a:solidFill>
                <a:effectLst/>
                <a:ea typeface="Times New Roman" panose="02020603050405020304" pitchFamily="18" charset="0"/>
                <a:cs typeface="Times New Roman" panose="02020603050405020304" pitchFamily="18" charset="0"/>
              </a:rPr>
              <a:t>HomeLab</a:t>
            </a:r>
            <a:r>
              <a:rPr lang="en-US" sz="3200" dirty="0">
                <a:solidFill>
                  <a:srgbClr val="000000"/>
                </a:solidFill>
                <a:effectLst/>
                <a:ea typeface="Times New Roman" panose="02020603050405020304" pitchFamily="18" charset="0"/>
                <a:cs typeface="Times New Roman" panose="02020603050405020304" pitchFamily="18" charset="0"/>
              </a:rPr>
              <a:t>, one of the core resources of the Blueprint </a:t>
            </a:r>
            <a:r>
              <a:rPr lang="en-US" sz="3200" dirty="0" err="1">
                <a:solidFill>
                  <a:srgbClr val="000000"/>
                </a:solidFill>
                <a:effectLst/>
                <a:ea typeface="Times New Roman" panose="02020603050405020304" pitchFamily="18" charset="0"/>
                <a:cs typeface="Times New Roman" panose="02020603050405020304" pitchFamily="18" charset="0"/>
              </a:rPr>
              <a:t>Medtech</a:t>
            </a:r>
            <a:r>
              <a:rPr lang="en-US" sz="3200" dirty="0">
                <a:solidFill>
                  <a:srgbClr val="000000"/>
                </a:solidFill>
                <a:effectLst/>
                <a:ea typeface="Times New Roman" panose="02020603050405020304" pitchFamily="18" charset="0"/>
                <a:cs typeface="Times New Roman" panose="02020603050405020304" pitchFamily="18" charset="0"/>
              </a:rPr>
              <a:t> program.</a:t>
            </a:r>
          </a:p>
          <a:p>
            <a:pPr marL="0" marR="0" lvl="0" indent="0" algn="ctr">
              <a:lnSpc>
                <a:spcPct val="100000"/>
              </a:lnSpc>
              <a:spcBef>
                <a:spcPts val="0"/>
              </a:spcBef>
              <a:spcAft>
                <a:spcPts val="1200"/>
              </a:spcAft>
              <a:buNone/>
            </a:pPr>
            <a:r>
              <a:rPr lang="en-US" sz="3200" b="1" dirty="0">
                <a:solidFill>
                  <a:srgbClr val="000000"/>
                </a:solidFill>
                <a:effectLst/>
                <a:ea typeface="Calibri" panose="020F0502020204030204" pitchFamily="34" charset="0"/>
                <a:cs typeface="Times New Roman" panose="02020603050405020304" pitchFamily="18" charset="0"/>
              </a:rPr>
              <a:t>https://cacp.gatech.edu/research/accessibility/HomeLab</a:t>
            </a:r>
          </a:p>
          <a:p>
            <a:pPr marL="342900" marR="0" lvl="0" indent="-342900">
              <a:lnSpc>
                <a:spcPct val="100000"/>
              </a:lnSpc>
              <a:spcBef>
                <a:spcPts val="0"/>
              </a:spcBef>
              <a:spcAft>
                <a:spcPts val="1200"/>
              </a:spcAft>
              <a:buFont typeface="Symbol" panose="05050102010706020507" pitchFamily="18" charset="2"/>
              <a:buChar char=""/>
            </a:pPr>
            <a:r>
              <a:rPr lang="en-US" sz="3200" dirty="0">
                <a:solidFill>
                  <a:srgbClr val="000000"/>
                </a:solidFill>
                <a:effectLst/>
                <a:ea typeface="Times New Roman" panose="02020603050405020304" pitchFamily="18" charset="0"/>
                <a:cs typeface="Times New Roman" panose="02020603050405020304" pitchFamily="18" charset="0"/>
              </a:rPr>
              <a:t>All animal models proposed for funding should already be well-validated</a:t>
            </a:r>
            <a:endParaRPr lang="en-US" sz="3200" dirty="0">
              <a:solidFill>
                <a:srgbClr val="000000"/>
              </a:solidFill>
              <a:effectLst/>
              <a:ea typeface="Calibri" panose="020F0502020204030204" pitchFamily="34" charset="0"/>
              <a:cs typeface="Times New Roman" panose="02020603050405020304" pitchFamily="18" charset="0"/>
            </a:endParaRPr>
          </a:p>
          <a:p>
            <a:endParaRPr lang="en-US" sz="6700" dirty="0"/>
          </a:p>
        </p:txBody>
      </p:sp>
    </p:spTree>
    <p:extLst>
      <p:ext uri="{BB962C8B-B14F-4D97-AF65-F5344CB8AC3E}">
        <p14:creationId xmlns:p14="http://schemas.microsoft.com/office/powerpoint/2010/main" val="3469557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1F02-E78A-64F4-0BAB-7E8EA02614CA}"/>
              </a:ext>
            </a:extLst>
          </p:cNvPr>
          <p:cNvSpPr>
            <a:spLocks noGrp="1"/>
          </p:cNvSpPr>
          <p:nvPr>
            <p:ph type="title"/>
          </p:nvPr>
        </p:nvSpPr>
        <p:spPr>
          <a:xfrm>
            <a:off x="838199" y="365125"/>
            <a:ext cx="11032273" cy="1325563"/>
          </a:xfrm>
        </p:spPr>
        <p:txBody>
          <a:bodyPr/>
          <a:lstStyle/>
          <a:p>
            <a:r>
              <a:rPr lang="en-US" dirty="0"/>
              <a:t>Pre-Proposal Application Sections</a:t>
            </a:r>
          </a:p>
        </p:txBody>
      </p:sp>
      <p:sp>
        <p:nvSpPr>
          <p:cNvPr id="3" name="Content Placeholder 2">
            <a:extLst>
              <a:ext uri="{FF2B5EF4-FFF2-40B4-BE49-F238E27FC236}">
                <a16:creationId xmlns:a16="http://schemas.microsoft.com/office/drawing/2014/main" id="{CB5A47CD-A911-1F19-E5BB-D5456304809E}"/>
              </a:ext>
            </a:extLst>
          </p:cNvPr>
          <p:cNvSpPr>
            <a:spLocks noGrp="1"/>
          </p:cNvSpPr>
          <p:nvPr>
            <p:ph idx="1"/>
          </p:nvPr>
        </p:nvSpPr>
        <p:spPr>
          <a:xfrm>
            <a:off x="838199" y="1465860"/>
            <a:ext cx="10764187" cy="5249733"/>
          </a:xfrm>
        </p:spPr>
        <p:txBody>
          <a:bodyPr>
            <a:normAutofit/>
          </a:bodyPr>
          <a:lstStyle/>
          <a:p>
            <a:pPr lvl="0"/>
            <a:r>
              <a:rPr lang="en-US" sz="2000" b="1" dirty="0"/>
              <a:t>Clinical Need &amp; Standard of Care  (&lt;250 words )  </a:t>
            </a:r>
          </a:p>
          <a:p>
            <a:pPr lvl="1"/>
            <a:r>
              <a:rPr lang="en-US" sz="2000" dirty="0"/>
              <a:t>The condition you are addressing.</a:t>
            </a:r>
          </a:p>
          <a:p>
            <a:pPr lvl="1"/>
            <a:r>
              <a:rPr lang="en-US" sz="2000" dirty="0"/>
              <a:t>The standard-of-care for this condition. </a:t>
            </a:r>
          </a:p>
          <a:p>
            <a:pPr lvl="1"/>
            <a:r>
              <a:rPr lang="en-US" sz="2000" dirty="0"/>
              <a:t>The clinical need and limitations of the treatments and diagnostics in current clinical use for this condition. </a:t>
            </a:r>
          </a:p>
          <a:p>
            <a:pPr lvl="0"/>
            <a:r>
              <a:rPr lang="en-US" sz="2000" b="1" dirty="0"/>
              <a:t>Community of Impact (&lt;100 words)</a:t>
            </a:r>
          </a:p>
          <a:p>
            <a:pPr lvl="1"/>
            <a:r>
              <a:rPr lang="en-US" sz="2000" dirty="0"/>
              <a:t>Describe the community you are impacting (e.g., disease state, ethnicity, geographic care delivery system)?</a:t>
            </a:r>
          </a:p>
          <a:p>
            <a:pPr lvl="0"/>
            <a:r>
              <a:rPr lang="en-US" sz="2000" b="1" dirty="0"/>
              <a:t>Solution Description (&lt;500 words)</a:t>
            </a:r>
          </a:p>
          <a:p>
            <a:pPr lvl="1"/>
            <a:r>
              <a:rPr lang="en-US" sz="2000" dirty="0"/>
              <a:t>Please describe the proposed solution, how it will advance upon current neurotechnology and patient care, and what makes it novel/innovative/transformative</a:t>
            </a:r>
          </a:p>
          <a:p>
            <a:r>
              <a:rPr lang="en-US" sz="2000" b="1" dirty="0"/>
              <a:t>Mission Fit (&lt;250 words )</a:t>
            </a:r>
          </a:p>
          <a:p>
            <a:pPr lvl="1"/>
            <a:r>
              <a:rPr lang="en-US" sz="2000" dirty="0"/>
              <a:t>Please describe how your solution is responsive to the solicitation and aligns with an area of interest of the NIH Participating Organizations for the Blueprint MedTech. Applicants are encouraged to carefully review NIH Participating Organizations link in solicitation to ensure mission fit. </a:t>
            </a:r>
          </a:p>
        </p:txBody>
      </p:sp>
    </p:spTree>
    <p:extLst>
      <p:ext uri="{BB962C8B-B14F-4D97-AF65-F5344CB8AC3E}">
        <p14:creationId xmlns:p14="http://schemas.microsoft.com/office/powerpoint/2010/main" val="895971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1F02-E78A-64F4-0BAB-7E8EA02614CA}"/>
              </a:ext>
            </a:extLst>
          </p:cNvPr>
          <p:cNvSpPr>
            <a:spLocks noGrp="1"/>
          </p:cNvSpPr>
          <p:nvPr>
            <p:ph type="title"/>
          </p:nvPr>
        </p:nvSpPr>
        <p:spPr>
          <a:xfrm>
            <a:off x="838199" y="365125"/>
            <a:ext cx="11032273" cy="1325563"/>
          </a:xfrm>
        </p:spPr>
        <p:txBody>
          <a:bodyPr/>
          <a:lstStyle/>
          <a:p>
            <a:r>
              <a:rPr lang="en-US" dirty="0"/>
              <a:t>Pre-Proposal Application Sections, cont.</a:t>
            </a:r>
          </a:p>
        </p:txBody>
      </p:sp>
      <p:sp>
        <p:nvSpPr>
          <p:cNvPr id="3" name="Content Placeholder 2">
            <a:extLst>
              <a:ext uri="{FF2B5EF4-FFF2-40B4-BE49-F238E27FC236}">
                <a16:creationId xmlns:a16="http://schemas.microsoft.com/office/drawing/2014/main" id="{CB5A47CD-A911-1F19-E5BB-D5456304809E}"/>
              </a:ext>
            </a:extLst>
          </p:cNvPr>
          <p:cNvSpPr>
            <a:spLocks noGrp="1"/>
          </p:cNvSpPr>
          <p:nvPr>
            <p:ph idx="1"/>
          </p:nvPr>
        </p:nvSpPr>
        <p:spPr>
          <a:xfrm>
            <a:off x="838199" y="1465860"/>
            <a:ext cx="10764187" cy="5249733"/>
          </a:xfrm>
        </p:spPr>
        <p:txBody>
          <a:bodyPr>
            <a:normAutofit lnSpcReduction="10000"/>
          </a:bodyPr>
          <a:lstStyle/>
          <a:p>
            <a:r>
              <a:rPr lang="en-US" sz="2000" b="1" dirty="0"/>
              <a:t>Supporting Information  - Upload (One page in PDF format less than 5 MB)</a:t>
            </a:r>
          </a:p>
          <a:p>
            <a:pPr lvl="1"/>
            <a:r>
              <a:rPr lang="en-US" sz="2000" dirty="0"/>
              <a:t>Upload a short paper, overview, image, or other document that describes the work to date and provides data showing that the diagnostic or therapeutic intervention is appropriate for the targeted indication.</a:t>
            </a:r>
          </a:p>
          <a:p>
            <a:r>
              <a:rPr lang="en-US" sz="2000" b="1" dirty="0"/>
              <a:t>Solicitation Fit (&lt;150 words)</a:t>
            </a:r>
          </a:p>
          <a:p>
            <a:pPr lvl="1"/>
            <a:r>
              <a:rPr lang="en-US" sz="2000" dirty="0">
                <a:solidFill>
                  <a:srgbClr val="333333"/>
                </a:solidFill>
                <a:effectLst/>
                <a:ea typeface="Times New Roman" panose="02020603050405020304" pitchFamily="18" charset="0"/>
                <a:cs typeface="Arial" panose="020B0604020202020204" pitchFamily="34" charset="0"/>
              </a:rPr>
              <a:t>Describe how your solution is responsive to the solicitation and aligns with an area of interest of the NIH Participating Organizations for the Blueprint MedTech. Applicants are encouraged to discuss their concept with the points of contact to ensure mission fit.</a:t>
            </a:r>
            <a:endParaRPr lang="en-US" sz="2000" u="none" strike="noStrike" dirty="0">
              <a:solidFill>
                <a:srgbClr val="337AB7"/>
              </a:solidFill>
              <a:effectLst/>
              <a:ea typeface="Times New Roman" panose="02020603050405020304" pitchFamily="18" charset="0"/>
              <a:cs typeface="Arial" panose="020B0604020202020204" pitchFamily="34" charset="0"/>
            </a:endParaRPr>
          </a:p>
          <a:p>
            <a:pPr lvl="0"/>
            <a:r>
              <a:rPr lang="en-US" sz="2000" b="1" dirty="0"/>
              <a:t>Proposed Scope of Work (&lt;250 words)</a:t>
            </a:r>
          </a:p>
          <a:p>
            <a:pPr lvl="1"/>
            <a:r>
              <a:rPr lang="en-US" sz="2000" dirty="0">
                <a:ea typeface="Verdana" panose="020B0604030504040204" pitchFamily="34" charset="0"/>
              </a:rPr>
              <a:t>Please provide an overview of the scope of work by describing the key deliverables and milestones with timeframes that will advance the product to a first-in-human prototype</a:t>
            </a:r>
          </a:p>
          <a:p>
            <a:pPr lvl="0"/>
            <a:r>
              <a:rPr lang="en-US" sz="2000" b="1" dirty="0"/>
              <a:t>Team and Environment (&lt;250 words)</a:t>
            </a:r>
          </a:p>
          <a:p>
            <a:pPr lvl="1"/>
            <a:r>
              <a:rPr lang="en-US" sz="2000" dirty="0"/>
              <a:t>Please provide an overview of the team members, their backgrounds, the resource available to them, and why they collectively have the expertise and resources to be successful. Describe plans to support diversity, inclusion, and equity in your team.</a:t>
            </a:r>
            <a:endParaRPr lang="en-US" sz="2000" dirty="0">
              <a:ea typeface="Verdana" panose="020B0604030504040204" pitchFamily="34" charset="0"/>
            </a:endParaRPr>
          </a:p>
          <a:p>
            <a:endParaRPr lang="en-US" sz="1800" dirty="0"/>
          </a:p>
        </p:txBody>
      </p:sp>
    </p:spTree>
    <p:extLst>
      <p:ext uri="{BB962C8B-B14F-4D97-AF65-F5344CB8AC3E}">
        <p14:creationId xmlns:p14="http://schemas.microsoft.com/office/powerpoint/2010/main" val="4075962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7389-8FBA-69D4-480C-85527D892F56}"/>
              </a:ext>
            </a:extLst>
          </p:cNvPr>
          <p:cNvSpPr>
            <a:spLocks noGrp="1"/>
          </p:cNvSpPr>
          <p:nvPr>
            <p:ph type="title"/>
          </p:nvPr>
        </p:nvSpPr>
        <p:spPr/>
        <p:txBody>
          <a:bodyPr/>
          <a:lstStyle/>
          <a:p>
            <a:r>
              <a:rPr lang="en-US" dirty="0"/>
              <a:t>Pre-Proposal Application Sections, cont.</a:t>
            </a:r>
            <a:endParaRPr lang="en-US" b="1" dirty="0">
              <a:solidFill>
                <a:srgbClr val="FF0000"/>
              </a:solidFill>
            </a:endParaRPr>
          </a:p>
        </p:txBody>
      </p:sp>
      <p:sp>
        <p:nvSpPr>
          <p:cNvPr id="3" name="Content Placeholder 2">
            <a:extLst>
              <a:ext uri="{FF2B5EF4-FFF2-40B4-BE49-F238E27FC236}">
                <a16:creationId xmlns:a16="http://schemas.microsoft.com/office/drawing/2014/main" id="{48042F7F-E59A-BAF2-A1E2-6E3CC3E28282}"/>
              </a:ext>
            </a:extLst>
          </p:cNvPr>
          <p:cNvSpPr>
            <a:spLocks noGrp="1"/>
          </p:cNvSpPr>
          <p:nvPr>
            <p:ph idx="1"/>
          </p:nvPr>
        </p:nvSpPr>
        <p:spPr>
          <a:xfrm>
            <a:off x="838200" y="1416205"/>
            <a:ext cx="10719216" cy="4712360"/>
          </a:xfrm>
        </p:spPr>
        <p:txBody>
          <a:bodyPr>
            <a:noAutofit/>
          </a:bodyPr>
          <a:lstStyle/>
          <a:p>
            <a:pPr marR="0" lvl="0">
              <a:spcAft>
                <a:spcPts val="0"/>
              </a:spcAft>
              <a:buSzPct val="100000"/>
            </a:pPr>
            <a:r>
              <a:rPr lang="en-US" sz="2000" b="1" dirty="0">
                <a:effectLst/>
                <a:ea typeface="Calibri" panose="020F0502020204030204" pitchFamily="34" charset="0"/>
                <a:cs typeface="Times New Roman" panose="02020603050405020304" pitchFamily="18" charset="0"/>
              </a:rPr>
              <a:t>Leadership and Team Composition</a:t>
            </a:r>
          </a:p>
          <a:p>
            <a:pPr lvl="1">
              <a:spcBef>
                <a:spcPts val="0"/>
              </a:spcBef>
              <a:buSzPct val="98000"/>
            </a:pPr>
            <a:r>
              <a:rPr lang="en-US" sz="2000" dirty="0">
                <a:ea typeface="Calibri" panose="020F0502020204030204" pitchFamily="34" charset="0"/>
                <a:cs typeface="Times New Roman" panose="02020603050405020304" pitchFamily="18" charset="0"/>
              </a:rPr>
              <a:t>Check any/all selections that describe the makeup of your leadership team and your overall team.</a:t>
            </a:r>
            <a:endParaRPr lang="en-US" sz="2000" dirty="0">
              <a:effectLst/>
              <a:ea typeface="Calibri" panose="020F0502020204030204" pitchFamily="34" charset="0"/>
              <a:cs typeface="Times New Roman" panose="02020603050405020304" pitchFamily="18" charset="0"/>
            </a:endParaRPr>
          </a:p>
          <a:p>
            <a:pPr marR="0" lvl="0">
              <a:spcAft>
                <a:spcPts val="0"/>
              </a:spcAft>
              <a:buSzPct val="98000"/>
            </a:pPr>
            <a:r>
              <a:rPr lang="en-US" sz="2000" b="1" dirty="0">
                <a:effectLst/>
                <a:ea typeface="Calibri" panose="020F0502020204030204" pitchFamily="34" charset="0"/>
                <a:cs typeface="Times New Roman" panose="02020603050405020304" pitchFamily="18" charset="0"/>
              </a:rPr>
              <a:t>Workforce Diversity (&lt;200 words)</a:t>
            </a:r>
          </a:p>
          <a:p>
            <a:pPr marL="815975" lvl="1" indent="-342900">
              <a:spcBef>
                <a:spcPts val="0"/>
              </a:spcBef>
            </a:pPr>
            <a:r>
              <a:rPr lang="en-US" sz="2000" dirty="0">
                <a:effectLst/>
                <a:ea typeface="Calibri" panose="020F0502020204030204" pitchFamily="34" charset="0"/>
                <a:cs typeface="Times New Roman" panose="02020603050405020304" pitchFamily="18" charset="0"/>
              </a:rPr>
              <a:t>Describe your commitment to enhancing R&amp;D workforce diversity</a:t>
            </a:r>
            <a:r>
              <a:rPr lang="en-US" sz="2000" dirty="0">
                <a:ea typeface="Calibri" panose="020F0502020204030204" pitchFamily="34" charset="0"/>
                <a:cs typeface="Times New Roman" panose="02020603050405020304" pitchFamily="18" charset="0"/>
              </a:rPr>
              <a:t> by way of planned activities designed to develop or enhance skills of individuals from a wide variety of underrepresented groups, and your plans to promote an </a:t>
            </a:r>
            <a:r>
              <a:rPr lang="en-US" sz="2000" dirty="0">
                <a:effectLst/>
                <a:ea typeface="Calibri" panose="020F0502020204030204" pitchFamily="34" charset="0"/>
                <a:cs typeface="Times New Roman" panose="02020603050405020304" pitchFamily="18" charset="0"/>
              </a:rPr>
              <a:t>inclusive and equitable biomedical R&amp;D environment.</a:t>
            </a:r>
          </a:p>
          <a:p>
            <a:pPr lvl="0"/>
            <a:r>
              <a:rPr lang="en-US" sz="2000" b="1" dirty="0"/>
              <a:t>Regulatory (&lt;150 words)</a:t>
            </a:r>
          </a:p>
          <a:p>
            <a:pPr lvl="1"/>
            <a:r>
              <a:rPr lang="en-US" sz="2000" dirty="0"/>
              <a:t>Please describe the planned pathway for regulatory clearance and the status of execution to that plan. </a:t>
            </a:r>
          </a:p>
          <a:p>
            <a:pPr lvl="0"/>
            <a:r>
              <a:rPr lang="en-US" sz="2000" b="1" dirty="0"/>
              <a:t>Support Requested (Checklist)</a:t>
            </a:r>
          </a:p>
          <a:p>
            <a:pPr lvl="1"/>
            <a:r>
              <a:rPr lang="en-US" sz="2000" dirty="0"/>
              <a:t>Please check all boxes for which you would like assistance, if any, from the Blueprint hubs in achieving your goals. </a:t>
            </a:r>
          </a:p>
        </p:txBody>
      </p:sp>
    </p:spTree>
    <p:extLst>
      <p:ext uri="{BB962C8B-B14F-4D97-AF65-F5344CB8AC3E}">
        <p14:creationId xmlns:p14="http://schemas.microsoft.com/office/powerpoint/2010/main" val="2676020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752453" y="65499"/>
            <a:ext cx="10515600" cy="1325563"/>
          </a:xfrm>
        </p:spPr>
        <p:txBody>
          <a:bodyPr>
            <a:normAutofit/>
          </a:bodyPr>
          <a:lstStyle/>
          <a:p>
            <a:r>
              <a:rPr lang="en-US" dirty="0"/>
              <a:t>Timeline </a:t>
            </a:r>
          </a:p>
        </p:txBody>
      </p:sp>
      <p:grpSp>
        <p:nvGrpSpPr>
          <p:cNvPr id="85" name="Group 84">
            <a:extLst>
              <a:ext uri="{FF2B5EF4-FFF2-40B4-BE49-F238E27FC236}">
                <a16:creationId xmlns:a16="http://schemas.microsoft.com/office/drawing/2014/main" id="{3CBD9F17-5D0C-4B4E-9E5A-BF14A83088CD}"/>
              </a:ext>
            </a:extLst>
          </p:cNvPr>
          <p:cNvGrpSpPr/>
          <p:nvPr/>
        </p:nvGrpSpPr>
        <p:grpSpPr>
          <a:xfrm>
            <a:off x="1221121" y="2935197"/>
            <a:ext cx="973055" cy="739056"/>
            <a:chOff x="1132114" y="3097762"/>
            <a:chExt cx="2600131" cy="1828800"/>
          </a:xfrm>
        </p:grpSpPr>
        <p:sp>
          <p:nvSpPr>
            <p:cNvPr id="86" name="Rectangle 85">
              <a:extLst>
                <a:ext uri="{FF2B5EF4-FFF2-40B4-BE49-F238E27FC236}">
                  <a16:creationId xmlns:a16="http://schemas.microsoft.com/office/drawing/2014/main" id="{712021C3-8F34-4CDE-97CB-ED3E40E42478}"/>
                </a:ext>
              </a:extLst>
            </p:cNvPr>
            <p:cNvSpPr/>
            <p:nvPr/>
          </p:nvSpPr>
          <p:spPr>
            <a:xfrm>
              <a:off x="1132114" y="3097762"/>
              <a:ext cx="2600131"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F942F818-3E2C-4548-AF4D-A312D9A06CF9}"/>
                </a:ext>
              </a:extLst>
            </p:cNvPr>
            <p:cNvSpPr/>
            <p:nvPr/>
          </p:nvSpPr>
          <p:spPr>
            <a:xfrm>
              <a:off x="1132114" y="4012162"/>
              <a:ext cx="2600131" cy="9144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a:extLst>
              <a:ext uri="{FF2B5EF4-FFF2-40B4-BE49-F238E27FC236}">
                <a16:creationId xmlns:a16="http://schemas.microsoft.com/office/drawing/2014/main" id="{7AA1D68B-1357-4B4B-B92C-ABE37E13060A}"/>
              </a:ext>
            </a:extLst>
          </p:cNvPr>
          <p:cNvGrpSpPr/>
          <p:nvPr/>
        </p:nvGrpSpPr>
        <p:grpSpPr>
          <a:xfrm>
            <a:off x="3415297" y="2935197"/>
            <a:ext cx="973055" cy="739056"/>
            <a:chOff x="1132114" y="3097762"/>
            <a:chExt cx="2600131" cy="1828800"/>
          </a:xfrm>
        </p:grpSpPr>
        <p:sp>
          <p:nvSpPr>
            <p:cNvPr id="89" name="Rectangle 88">
              <a:extLst>
                <a:ext uri="{FF2B5EF4-FFF2-40B4-BE49-F238E27FC236}">
                  <a16:creationId xmlns:a16="http://schemas.microsoft.com/office/drawing/2014/main" id="{BEC509C9-8A71-4329-845F-B492EA66C0E1}"/>
                </a:ext>
              </a:extLst>
            </p:cNvPr>
            <p:cNvSpPr/>
            <p:nvPr/>
          </p:nvSpPr>
          <p:spPr>
            <a:xfrm>
              <a:off x="1132114" y="3097762"/>
              <a:ext cx="2600131"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EDCB7B42-43AF-4784-AAAA-D2AE4E8BBA34}"/>
                </a:ext>
              </a:extLst>
            </p:cNvPr>
            <p:cNvSpPr/>
            <p:nvPr/>
          </p:nvSpPr>
          <p:spPr>
            <a:xfrm>
              <a:off x="1132114" y="4012162"/>
              <a:ext cx="2600131" cy="9144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a:extLst>
              <a:ext uri="{FF2B5EF4-FFF2-40B4-BE49-F238E27FC236}">
                <a16:creationId xmlns:a16="http://schemas.microsoft.com/office/drawing/2014/main" id="{368C58A7-62CE-423F-A9D3-582CC401CACA}"/>
              </a:ext>
            </a:extLst>
          </p:cNvPr>
          <p:cNvGrpSpPr/>
          <p:nvPr/>
        </p:nvGrpSpPr>
        <p:grpSpPr>
          <a:xfrm>
            <a:off x="5609473" y="2935197"/>
            <a:ext cx="973055" cy="739056"/>
            <a:chOff x="1132114" y="3097762"/>
            <a:chExt cx="2600131" cy="1828800"/>
          </a:xfrm>
        </p:grpSpPr>
        <p:sp>
          <p:nvSpPr>
            <p:cNvPr id="92" name="Rectangle 91">
              <a:extLst>
                <a:ext uri="{FF2B5EF4-FFF2-40B4-BE49-F238E27FC236}">
                  <a16:creationId xmlns:a16="http://schemas.microsoft.com/office/drawing/2014/main" id="{210E6873-4192-4384-B6E9-D8C54866F5C4}"/>
                </a:ext>
              </a:extLst>
            </p:cNvPr>
            <p:cNvSpPr/>
            <p:nvPr/>
          </p:nvSpPr>
          <p:spPr>
            <a:xfrm>
              <a:off x="1132114" y="3097762"/>
              <a:ext cx="2600131"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4D194D22-6E05-45A7-A638-83752CF8D33E}"/>
                </a:ext>
              </a:extLst>
            </p:cNvPr>
            <p:cNvSpPr/>
            <p:nvPr/>
          </p:nvSpPr>
          <p:spPr>
            <a:xfrm>
              <a:off x="1132114" y="4012162"/>
              <a:ext cx="2600131" cy="9144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5D65F40F-0777-4F5F-896C-5A5E63304F43}"/>
              </a:ext>
            </a:extLst>
          </p:cNvPr>
          <p:cNvGrpSpPr/>
          <p:nvPr/>
        </p:nvGrpSpPr>
        <p:grpSpPr>
          <a:xfrm>
            <a:off x="7803649" y="2935197"/>
            <a:ext cx="973055" cy="739056"/>
            <a:chOff x="1132114" y="3097762"/>
            <a:chExt cx="2600131" cy="1828800"/>
          </a:xfrm>
        </p:grpSpPr>
        <p:sp>
          <p:nvSpPr>
            <p:cNvPr id="95" name="Rectangle 94">
              <a:extLst>
                <a:ext uri="{FF2B5EF4-FFF2-40B4-BE49-F238E27FC236}">
                  <a16:creationId xmlns:a16="http://schemas.microsoft.com/office/drawing/2014/main" id="{A4060ED1-9E39-4139-9E81-F02CE4058AEE}"/>
                </a:ext>
              </a:extLst>
            </p:cNvPr>
            <p:cNvSpPr/>
            <p:nvPr/>
          </p:nvSpPr>
          <p:spPr>
            <a:xfrm>
              <a:off x="1132114" y="3097762"/>
              <a:ext cx="2600131"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3485778F-2C2D-4CC8-9B21-A6BE1B2A426C}"/>
                </a:ext>
              </a:extLst>
            </p:cNvPr>
            <p:cNvSpPr/>
            <p:nvPr/>
          </p:nvSpPr>
          <p:spPr>
            <a:xfrm>
              <a:off x="1132114" y="4012162"/>
              <a:ext cx="2600131" cy="9144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D5341B16-F69A-49E3-8B62-15DC9A574CB6}"/>
              </a:ext>
            </a:extLst>
          </p:cNvPr>
          <p:cNvGrpSpPr/>
          <p:nvPr/>
        </p:nvGrpSpPr>
        <p:grpSpPr>
          <a:xfrm>
            <a:off x="9997825" y="2935197"/>
            <a:ext cx="973055" cy="739056"/>
            <a:chOff x="1132114" y="3097762"/>
            <a:chExt cx="2600131" cy="1828800"/>
          </a:xfrm>
        </p:grpSpPr>
        <p:sp>
          <p:nvSpPr>
            <p:cNvPr id="98" name="Rectangle 97">
              <a:extLst>
                <a:ext uri="{FF2B5EF4-FFF2-40B4-BE49-F238E27FC236}">
                  <a16:creationId xmlns:a16="http://schemas.microsoft.com/office/drawing/2014/main" id="{3D1CF9D1-CC2F-4FDF-BA64-B6661949B07F}"/>
                </a:ext>
              </a:extLst>
            </p:cNvPr>
            <p:cNvSpPr/>
            <p:nvPr/>
          </p:nvSpPr>
          <p:spPr>
            <a:xfrm>
              <a:off x="1132114" y="3097762"/>
              <a:ext cx="2600131"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59FD4F30-C545-412A-B1C7-436AA0CB0600}"/>
                </a:ext>
              </a:extLst>
            </p:cNvPr>
            <p:cNvSpPr/>
            <p:nvPr/>
          </p:nvSpPr>
          <p:spPr>
            <a:xfrm>
              <a:off x="1132114" y="4012162"/>
              <a:ext cx="2600131" cy="9144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DF536D-D965-4C1F-BA3F-3191CC57E17A}"/>
              </a:ext>
            </a:extLst>
          </p:cNvPr>
          <p:cNvGrpSpPr/>
          <p:nvPr/>
        </p:nvGrpSpPr>
        <p:grpSpPr>
          <a:xfrm>
            <a:off x="163727" y="2946384"/>
            <a:ext cx="914400" cy="739056"/>
            <a:chOff x="1132114" y="3097762"/>
            <a:chExt cx="2600131" cy="1828800"/>
          </a:xfrm>
        </p:grpSpPr>
        <p:sp>
          <p:nvSpPr>
            <p:cNvPr id="3" name="Rectangle 2">
              <a:extLst>
                <a:ext uri="{FF2B5EF4-FFF2-40B4-BE49-F238E27FC236}">
                  <a16:creationId xmlns:a16="http://schemas.microsoft.com/office/drawing/2014/main" id="{A8693443-770F-40F2-959E-3630942A7829}"/>
                </a:ext>
              </a:extLst>
            </p:cNvPr>
            <p:cNvSpPr/>
            <p:nvPr/>
          </p:nvSpPr>
          <p:spPr>
            <a:xfrm>
              <a:off x="1132114" y="3097762"/>
              <a:ext cx="2600131" cy="18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9B53121-5D47-448F-B0AF-1E2E80CFBADB}"/>
                </a:ext>
              </a:extLst>
            </p:cNvPr>
            <p:cNvSpPr/>
            <p:nvPr/>
          </p:nvSpPr>
          <p:spPr>
            <a:xfrm>
              <a:off x="1132114" y="4012162"/>
              <a:ext cx="2600131" cy="9144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87F5E8C4-0325-4DB6-9B60-89DAEDF4A455}"/>
              </a:ext>
            </a:extLst>
          </p:cNvPr>
          <p:cNvGrpSpPr/>
          <p:nvPr/>
        </p:nvGrpSpPr>
        <p:grpSpPr>
          <a:xfrm>
            <a:off x="2353200" y="2935197"/>
            <a:ext cx="914400" cy="739056"/>
            <a:chOff x="1132114" y="3097762"/>
            <a:chExt cx="2600131" cy="1828800"/>
          </a:xfrm>
        </p:grpSpPr>
        <p:sp>
          <p:nvSpPr>
            <p:cNvPr id="37" name="Rectangle 36">
              <a:extLst>
                <a:ext uri="{FF2B5EF4-FFF2-40B4-BE49-F238E27FC236}">
                  <a16:creationId xmlns:a16="http://schemas.microsoft.com/office/drawing/2014/main" id="{ABBBB214-6923-4291-8536-BD95E5CAD9AA}"/>
                </a:ext>
              </a:extLst>
            </p:cNvPr>
            <p:cNvSpPr/>
            <p:nvPr/>
          </p:nvSpPr>
          <p:spPr>
            <a:xfrm>
              <a:off x="1132114" y="3097762"/>
              <a:ext cx="2600131"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2174CD5-FD06-48F2-8F7A-5F583E5D0A0E}"/>
                </a:ext>
              </a:extLst>
            </p:cNvPr>
            <p:cNvSpPr/>
            <p:nvPr/>
          </p:nvSpPr>
          <p:spPr>
            <a:xfrm>
              <a:off x="1132114" y="4012162"/>
              <a:ext cx="2600131" cy="9144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268B3F1F-F06F-4AA6-99BE-460E5B0CDEAB}"/>
              </a:ext>
            </a:extLst>
          </p:cNvPr>
          <p:cNvGrpSpPr/>
          <p:nvPr/>
        </p:nvGrpSpPr>
        <p:grpSpPr>
          <a:xfrm>
            <a:off x="4547376" y="2935197"/>
            <a:ext cx="914400" cy="739056"/>
            <a:chOff x="1132114" y="3097762"/>
            <a:chExt cx="2600131" cy="1828800"/>
          </a:xfrm>
        </p:grpSpPr>
        <p:sp>
          <p:nvSpPr>
            <p:cNvPr id="40" name="Rectangle 39">
              <a:extLst>
                <a:ext uri="{FF2B5EF4-FFF2-40B4-BE49-F238E27FC236}">
                  <a16:creationId xmlns:a16="http://schemas.microsoft.com/office/drawing/2014/main" id="{28418BC2-D9B9-48A8-9E73-9BB53796072F}"/>
                </a:ext>
              </a:extLst>
            </p:cNvPr>
            <p:cNvSpPr/>
            <p:nvPr/>
          </p:nvSpPr>
          <p:spPr>
            <a:xfrm>
              <a:off x="1132114" y="3097762"/>
              <a:ext cx="2600131" cy="18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7FBA7F1-131D-48E7-A948-1149F0B23225}"/>
                </a:ext>
              </a:extLst>
            </p:cNvPr>
            <p:cNvSpPr/>
            <p:nvPr/>
          </p:nvSpPr>
          <p:spPr>
            <a:xfrm>
              <a:off x="1132114" y="4012162"/>
              <a:ext cx="2600131" cy="9144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A1A92FD-A119-4DF9-BFE6-EDA327061421}"/>
              </a:ext>
            </a:extLst>
          </p:cNvPr>
          <p:cNvGrpSpPr/>
          <p:nvPr/>
        </p:nvGrpSpPr>
        <p:grpSpPr>
          <a:xfrm>
            <a:off x="6741552" y="2935197"/>
            <a:ext cx="914400" cy="739056"/>
            <a:chOff x="1132114" y="3097762"/>
            <a:chExt cx="2600131" cy="1828800"/>
          </a:xfrm>
        </p:grpSpPr>
        <p:sp>
          <p:nvSpPr>
            <p:cNvPr id="73" name="Rectangle 72">
              <a:extLst>
                <a:ext uri="{FF2B5EF4-FFF2-40B4-BE49-F238E27FC236}">
                  <a16:creationId xmlns:a16="http://schemas.microsoft.com/office/drawing/2014/main" id="{B6F3BAA8-565E-4E85-A981-4DDF1CAAAD29}"/>
                </a:ext>
              </a:extLst>
            </p:cNvPr>
            <p:cNvSpPr/>
            <p:nvPr/>
          </p:nvSpPr>
          <p:spPr>
            <a:xfrm>
              <a:off x="1132114" y="3097762"/>
              <a:ext cx="2600131"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06F3A5B-E7AE-473C-A45B-00B40C749F20}"/>
                </a:ext>
              </a:extLst>
            </p:cNvPr>
            <p:cNvSpPr/>
            <p:nvPr/>
          </p:nvSpPr>
          <p:spPr>
            <a:xfrm>
              <a:off x="1132114" y="4012162"/>
              <a:ext cx="2600131" cy="9144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E9DF7CBE-EA88-45DA-96D7-C4DA3FDF5901}"/>
              </a:ext>
            </a:extLst>
          </p:cNvPr>
          <p:cNvGrpSpPr/>
          <p:nvPr/>
        </p:nvGrpSpPr>
        <p:grpSpPr>
          <a:xfrm>
            <a:off x="8935728" y="2935197"/>
            <a:ext cx="914400" cy="739056"/>
            <a:chOff x="1132114" y="3097762"/>
            <a:chExt cx="2600131" cy="1828800"/>
          </a:xfrm>
        </p:grpSpPr>
        <p:sp>
          <p:nvSpPr>
            <p:cNvPr id="76" name="Rectangle 75">
              <a:extLst>
                <a:ext uri="{FF2B5EF4-FFF2-40B4-BE49-F238E27FC236}">
                  <a16:creationId xmlns:a16="http://schemas.microsoft.com/office/drawing/2014/main" id="{B55F0835-02AA-47E0-84FD-F6A9B3D8A531}"/>
                </a:ext>
              </a:extLst>
            </p:cNvPr>
            <p:cNvSpPr/>
            <p:nvPr/>
          </p:nvSpPr>
          <p:spPr>
            <a:xfrm>
              <a:off x="1132114" y="3097762"/>
              <a:ext cx="2600131" cy="1828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F297B65E-953F-49D7-8AE2-03C5784851B5}"/>
                </a:ext>
              </a:extLst>
            </p:cNvPr>
            <p:cNvSpPr/>
            <p:nvPr/>
          </p:nvSpPr>
          <p:spPr>
            <a:xfrm>
              <a:off x="1132114" y="4012162"/>
              <a:ext cx="2600131" cy="9144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DC28979C-DC31-4425-BD5D-194D23EAB43D}"/>
              </a:ext>
            </a:extLst>
          </p:cNvPr>
          <p:cNvGrpSpPr/>
          <p:nvPr/>
        </p:nvGrpSpPr>
        <p:grpSpPr>
          <a:xfrm>
            <a:off x="11147904" y="2946384"/>
            <a:ext cx="914400" cy="739056"/>
            <a:chOff x="1132114" y="3097762"/>
            <a:chExt cx="2600131" cy="1828800"/>
          </a:xfrm>
        </p:grpSpPr>
        <p:sp>
          <p:nvSpPr>
            <p:cNvPr id="79" name="Rectangle 78">
              <a:extLst>
                <a:ext uri="{FF2B5EF4-FFF2-40B4-BE49-F238E27FC236}">
                  <a16:creationId xmlns:a16="http://schemas.microsoft.com/office/drawing/2014/main" id="{B99A96BC-26D1-41BB-8DCE-73C55A356CC6}"/>
                </a:ext>
              </a:extLst>
            </p:cNvPr>
            <p:cNvSpPr/>
            <p:nvPr/>
          </p:nvSpPr>
          <p:spPr>
            <a:xfrm>
              <a:off x="1132114" y="3097762"/>
              <a:ext cx="2600131" cy="18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4AC7F8C9-405A-4635-A21D-90B1C3411E9C}"/>
                </a:ext>
              </a:extLst>
            </p:cNvPr>
            <p:cNvSpPr/>
            <p:nvPr/>
          </p:nvSpPr>
          <p:spPr>
            <a:xfrm>
              <a:off x="1132114" y="4012162"/>
              <a:ext cx="2600131" cy="9144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74501AE6-5627-486E-8935-B2F0C3EAAA52}"/>
              </a:ext>
            </a:extLst>
          </p:cNvPr>
          <p:cNvSpPr txBox="1"/>
          <p:nvPr/>
        </p:nvSpPr>
        <p:spPr>
          <a:xfrm>
            <a:off x="5467464" y="2857587"/>
            <a:ext cx="1257075" cy="523220"/>
          </a:xfrm>
          <a:prstGeom prst="rect">
            <a:avLst/>
          </a:prstGeom>
          <a:noFill/>
        </p:spPr>
        <p:txBody>
          <a:bodyPr wrap="none" rtlCol="0" anchor="ctr">
            <a:spAutoFit/>
          </a:bodyPr>
          <a:lstStyle/>
          <a:p>
            <a:pPr algn="ctr"/>
            <a:r>
              <a:rPr lang="en-US" sz="2800" b="1" dirty="0"/>
              <a:t>May 9</a:t>
            </a:r>
          </a:p>
        </p:txBody>
      </p:sp>
      <p:sp>
        <p:nvSpPr>
          <p:cNvPr id="81" name="TextBox 80">
            <a:extLst>
              <a:ext uri="{FF2B5EF4-FFF2-40B4-BE49-F238E27FC236}">
                <a16:creationId xmlns:a16="http://schemas.microsoft.com/office/drawing/2014/main" id="{995BDFA9-F7BB-4140-B103-E5F5B54B07DA}"/>
              </a:ext>
            </a:extLst>
          </p:cNvPr>
          <p:cNvSpPr txBox="1"/>
          <p:nvPr/>
        </p:nvSpPr>
        <p:spPr>
          <a:xfrm>
            <a:off x="7605535" y="2857586"/>
            <a:ext cx="1369286" cy="523220"/>
          </a:xfrm>
          <a:prstGeom prst="rect">
            <a:avLst/>
          </a:prstGeom>
          <a:noFill/>
        </p:spPr>
        <p:txBody>
          <a:bodyPr wrap="none" rtlCol="0" anchor="ctr">
            <a:spAutoFit/>
          </a:bodyPr>
          <a:lstStyle/>
          <a:p>
            <a:pPr algn="ctr"/>
            <a:r>
              <a:rPr lang="en-US" sz="2800" b="1" dirty="0"/>
              <a:t>Jun 27</a:t>
            </a:r>
          </a:p>
        </p:txBody>
      </p:sp>
      <p:sp>
        <p:nvSpPr>
          <p:cNvPr id="82" name="TextBox 81">
            <a:extLst>
              <a:ext uri="{FF2B5EF4-FFF2-40B4-BE49-F238E27FC236}">
                <a16:creationId xmlns:a16="http://schemas.microsoft.com/office/drawing/2014/main" id="{3AE701C0-6BB3-4BCD-9AB1-2ED8D1064148}"/>
              </a:ext>
            </a:extLst>
          </p:cNvPr>
          <p:cNvSpPr txBox="1"/>
          <p:nvPr/>
        </p:nvSpPr>
        <p:spPr>
          <a:xfrm>
            <a:off x="9681891" y="2857586"/>
            <a:ext cx="1604927" cy="523220"/>
          </a:xfrm>
          <a:prstGeom prst="rect">
            <a:avLst/>
          </a:prstGeom>
          <a:noFill/>
        </p:spPr>
        <p:txBody>
          <a:bodyPr wrap="none" rtlCol="0" anchor="ctr">
            <a:spAutoFit/>
          </a:bodyPr>
          <a:lstStyle/>
          <a:p>
            <a:pPr algn="ctr"/>
            <a:r>
              <a:rPr lang="en-US" sz="2800" b="1" dirty="0"/>
              <a:t>Jul 4-19</a:t>
            </a:r>
          </a:p>
        </p:txBody>
      </p:sp>
      <p:sp>
        <p:nvSpPr>
          <p:cNvPr id="83" name="TextBox 82">
            <a:extLst>
              <a:ext uri="{FF2B5EF4-FFF2-40B4-BE49-F238E27FC236}">
                <a16:creationId xmlns:a16="http://schemas.microsoft.com/office/drawing/2014/main" id="{62503C2D-CCEF-423B-AF97-62A7381FC424}"/>
              </a:ext>
            </a:extLst>
          </p:cNvPr>
          <p:cNvSpPr txBox="1"/>
          <p:nvPr/>
        </p:nvSpPr>
        <p:spPr>
          <a:xfrm>
            <a:off x="3212372" y="2862021"/>
            <a:ext cx="1378904" cy="523220"/>
          </a:xfrm>
          <a:prstGeom prst="rect">
            <a:avLst/>
          </a:prstGeom>
          <a:noFill/>
        </p:spPr>
        <p:txBody>
          <a:bodyPr wrap="none" rtlCol="0" anchor="ctr">
            <a:spAutoFit/>
          </a:bodyPr>
          <a:lstStyle/>
          <a:p>
            <a:pPr algn="ctr"/>
            <a:r>
              <a:rPr lang="en-US" sz="2800" b="1" dirty="0"/>
              <a:t>Apr 11</a:t>
            </a:r>
          </a:p>
        </p:txBody>
      </p:sp>
      <p:sp>
        <p:nvSpPr>
          <p:cNvPr id="84" name="TextBox 83">
            <a:extLst>
              <a:ext uri="{FF2B5EF4-FFF2-40B4-BE49-F238E27FC236}">
                <a16:creationId xmlns:a16="http://schemas.microsoft.com/office/drawing/2014/main" id="{1C8D89FF-07DB-49ED-88D5-37B25E75FDF1}"/>
              </a:ext>
            </a:extLst>
          </p:cNvPr>
          <p:cNvSpPr txBox="1"/>
          <p:nvPr/>
        </p:nvSpPr>
        <p:spPr>
          <a:xfrm>
            <a:off x="1083118" y="2888363"/>
            <a:ext cx="1249060" cy="461665"/>
          </a:xfrm>
          <a:prstGeom prst="rect">
            <a:avLst/>
          </a:prstGeom>
          <a:noFill/>
        </p:spPr>
        <p:txBody>
          <a:bodyPr wrap="none" rtlCol="0" anchor="ctr">
            <a:spAutoFit/>
          </a:bodyPr>
          <a:lstStyle/>
          <a:p>
            <a:pPr algn="ctr"/>
            <a:r>
              <a:rPr lang="en-US" sz="2400" b="1" dirty="0"/>
              <a:t>Mar 16</a:t>
            </a:r>
          </a:p>
        </p:txBody>
      </p:sp>
      <p:cxnSp>
        <p:nvCxnSpPr>
          <p:cNvPr id="9" name="Straight Connector 8">
            <a:extLst>
              <a:ext uri="{FF2B5EF4-FFF2-40B4-BE49-F238E27FC236}">
                <a16:creationId xmlns:a16="http://schemas.microsoft.com/office/drawing/2014/main" id="{BD3D6DA3-C4E8-444D-B5AC-0D2815324D0C}"/>
              </a:ext>
            </a:extLst>
          </p:cNvPr>
          <p:cNvCxnSpPr>
            <a:cxnSpLocks/>
            <a:stCxn id="87" idx="2"/>
          </p:cNvCxnSpPr>
          <p:nvPr/>
        </p:nvCxnSpPr>
        <p:spPr>
          <a:xfrm flipH="1">
            <a:off x="1707648" y="3674253"/>
            <a:ext cx="1" cy="582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775EFEC-10C6-4CE2-826D-D38FC32BF769}"/>
              </a:ext>
            </a:extLst>
          </p:cNvPr>
          <p:cNvCxnSpPr>
            <a:cxnSpLocks/>
            <a:stCxn id="89" idx="0"/>
          </p:cNvCxnSpPr>
          <p:nvPr/>
        </p:nvCxnSpPr>
        <p:spPr>
          <a:xfrm flipH="1" flipV="1">
            <a:off x="3901824" y="2352464"/>
            <a:ext cx="1" cy="582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8687434-C062-4F04-8950-C9868C9A8709}"/>
              </a:ext>
            </a:extLst>
          </p:cNvPr>
          <p:cNvCxnSpPr>
            <a:cxnSpLocks/>
            <a:stCxn id="93" idx="2"/>
          </p:cNvCxnSpPr>
          <p:nvPr/>
        </p:nvCxnSpPr>
        <p:spPr>
          <a:xfrm flipH="1">
            <a:off x="6096000" y="3674253"/>
            <a:ext cx="1" cy="582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8C41F0C-278C-4A8C-BFF9-B401206415F7}"/>
              </a:ext>
            </a:extLst>
          </p:cNvPr>
          <p:cNvCxnSpPr>
            <a:cxnSpLocks/>
            <a:stCxn id="95" idx="0"/>
          </p:cNvCxnSpPr>
          <p:nvPr/>
        </p:nvCxnSpPr>
        <p:spPr>
          <a:xfrm flipH="1" flipV="1">
            <a:off x="8290176" y="2352464"/>
            <a:ext cx="1" cy="582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6CE2D21-B0AA-4404-A7EC-B00C01EB3978}"/>
              </a:ext>
            </a:extLst>
          </p:cNvPr>
          <p:cNvCxnSpPr>
            <a:cxnSpLocks/>
            <a:stCxn id="99" idx="2"/>
          </p:cNvCxnSpPr>
          <p:nvPr/>
        </p:nvCxnSpPr>
        <p:spPr>
          <a:xfrm flipH="1">
            <a:off x="10484352" y="3674253"/>
            <a:ext cx="1" cy="582733"/>
          </a:xfrm>
          <a:prstGeom prst="line">
            <a:avLst/>
          </a:prstGeom>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967D4379-3B28-4F6C-8F1E-C6589131E0F4}"/>
              </a:ext>
            </a:extLst>
          </p:cNvPr>
          <p:cNvSpPr txBox="1"/>
          <p:nvPr/>
        </p:nvSpPr>
        <p:spPr>
          <a:xfrm>
            <a:off x="684514" y="2288768"/>
            <a:ext cx="2056698" cy="461665"/>
          </a:xfrm>
          <a:prstGeom prst="rect">
            <a:avLst/>
          </a:prstGeom>
          <a:noFill/>
        </p:spPr>
        <p:txBody>
          <a:bodyPr wrap="square" lIns="0" rIns="0" rtlCol="0" anchor="b">
            <a:spAutoFit/>
          </a:bodyPr>
          <a:lstStyle/>
          <a:p>
            <a:pPr algn="ctr"/>
            <a:r>
              <a:rPr lang="en-US" sz="2400" b="1" noProof="1">
                <a:solidFill>
                  <a:schemeClr val="tx2">
                    <a:lumMod val="75000"/>
                  </a:schemeClr>
                </a:solidFill>
              </a:rPr>
              <a:t>Pre-Proposals</a:t>
            </a:r>
          </a:p>
        </p:txBody>
      </p:sp>
      <p:sp>
        <p:nvSpPr>
          <p:cNvPr id="122" name="TextBox 121">
            <a:extLst>
              <a:ext uri="{FF2B5EF4-FFF2-40B4-BE49-F238E27FC236}">
                <a16:creationId xmlns:a16="http://schemas.microsoft.com/office/drawing/2014/main" id="{5FBF87AD-50A0-4A09-BBBF-7975DE1262E7}"/>
              </a:ext>
            </a:extLst>
          </p:cNvPr>
          <p:cNvSpPr txBox="1"/>
          <p:nvPr/>
        </p:nvSpPr>
        <p:spPr>
          <a:xfrm>
            <a:off x="2873475" y="3902644"/>
            <a:ext cx="2056698" cy="830997"/>
          </a:xfrm>
          <a:prstGeom prst="rect">
            <a:avLst/>
          </a:prstGeom>
          <a:noFill/>
        </p:spPr>
        <p:txBody>
          <a:bodyPr wrap="square" lIns="0" rIns="0" rtlCol="0" anchor="b">
            <a:spAutoFit/>
          </a:bodyPr>
          <a:lstStyle/>
          <a:p>
            <a:pPr algn="ctr"/>
            <a:r>
              <a:rPr lang="en-US" sz="2400" b="1" noProof="1">
                <a:solidFill>
                  <a:schemeClr val="tx1">
                    <a:lumMod val="65000"/>
                    <a:lumOff val="35000"/>
                  </a:schemeClr>
                </a:solidFill>
              </a:rPr>
              <a:t>Applicants Notified</a:t>
            </a:r>
          </a:p>
        </p:txBody>
      </p:sp>
      <p:sp>
        <p:nvSpPr>
          <p:cNvPr id="123" name="TextBox 122">
            <a:extLst>
              <a:ext uri="{FF2B5EF4-FFF2-40B4-BE49-F238E27FC236}">
                <a16:creationId xmlns:a16="http://schemas.microsoft.com/office/drawing/2014/main" id="{A81DDA86-B456-4E11-BE95-7756117BEE92}"/>
              </a:ext>
            </a:extLst>
          </p:cNvPr>
          <p:cNvSpPr txBox="1"/>
          <p:nvPr/>
        </p:nvSpPr>
        <p:spPr>
          <a:xfrm>
            <a:off x="5184181" y="2288768"/>
            <a:ext cx="2228991" cy="461665"/>
          </a:xfrm>
          <a:prstGeom prst="rect">
            <a:avLst/>
          </a:prstGeom>
          <a:noFill/>
        </p:spPr>
        <p:txBody>
          <a:bodyPr wrap="square" lIns="0" rIns="0" rtlCol="0" anchor="b">
            <a:spAutoFit/>
          </a:bodyPr>
          <a:lstStyle/>
          <a:p>
            <a:pPr algn="ctr"/>
            <a:r>
              <a:rPr lang="en-US" sz="2400" b="1" noProof="1">
                <a:solidFill>
                  <a:schemeClr val="accent4">
                    <a:lumMod val="75000"/>
                  </a:schemeClr>
                </a:solidFill>
              </a:rPr>
              <a:t>Full-Proposals</a:t>
            </a:r>
          </a:p>
        </p:txBody>
      </p:sp>
      <p:sp>
        <p:nvSpPr>
          <p:cNvPr id="124" name="TextBox 123">
            <a:extLst>
              <a:ext uri="{FF2B5EF4-FFF2-40B4-BE49-F238E27FC236}">
                <a16:creationId xmlns:a16="http://schemas.microsoft.com/office/drawing/2014/main" id="{4FC2229D-4704-4C5D-8902-F265DB69D322}"/>
              </a:ext>
            </a:extLst>
          </p:cNvPr>
          <p:cNvSpPr txBox="1"/>
          <p:nvPr/>
        </p:nvSpPr>
        <p:spPr>
          <a:xfrm>
            <a:off x="7358569" y="3964523"/>
            <a:ext cx="2056698" cy="830997"/>
          </a:xfrm>
          <a:prstGeom prst="rect">
            <a:avLst/>
          </a:prstGeom>
          <a:noFill/>
        </p:spPr>
        <p:txBody>
          <a:bodyPr wrap="square" lIns="0" rIns="0" rtlCol="0" anchor="b">
            <a:spAutoFit/>
          </a:bodyPr>
          <a:lstStyle/>
          <a:p>
            <a:pPr algn="ctr"/>
            <a:r>
              <a:rPr lang="en-US" sz="2400" b="1" noProof="1">
                <a:solidFill>
                  <a:schemeClr val="tx1">
                    <a:lumMod val="65000"/>
                    <a:lumOff val="35000"/>
                  </a:schemeClr>
                </a:solidFill>
              </a:rPr>
              <a:t>Applicants Notified</a:t>
            </a:r>
          </a:p>
        </p:txBody>
      </p:sp>
      <p:sp>
        <p:nvSpPr>
          <p:cNvPr id="125" name="TextBox 124">
            <a:extLst>
              <a:ext uri="{FF2B5EF4-FFF2-40B4-BE49-F238E27FC236}">
                <a16:creationId xmlns:a16="http://schemas.microsoft.com/office/drawing/2014/main" id="{E1F34A68-8C77-464C-907C-0F97958458EB}"/>
              </a:ext>
            </a:extLst>
          </p:cNvPr>
          <p:cNvSpPr txBox="1"/>
          <p:nvPr/>
        </p:nvSpPr>
        <p:spPr>
          <a:xfrm>
            <a:off x="9450788" y="2317582"/>
            <a:ext cx="2056698" cy="461665"/>
          </a:xfrm>
          <a:prstGeom prst="rect">
            <a:avLst/>
          </a:prstGeom>
          <a:noFill/>
        </p:spPr>
        <p:txBody>
          <a:bodyPr wrap="square" lIns="0" rIns="0" rtlCol="0" anchor="b">
            <a:spAutoFit/>
          </a:bodyPr>
          <a:lstStyle/>
          <a:p>
            <a:pPr algn="ctr"/>
            <a:r>
              <a:rPr lang="en-US" sz="2400" b="1" noProof="1">
                <a:solidFill>
                  <a:schemeClr val="accent6">
                    <a:lumMod val="50000"/>
                  </a:schemeClr>
                </a:solidFill>
              </a:rPr>
              <a:t>Deep Dives</a:t>
            </a:r>
          </a:p>
        </p:txBody>
      </p:sp>
      <p:sp>
        <p:nvSpPr>
          <p:cNvPr id="126" name="TextBox 125">
            <a:extLst>
              <a:ext uri="{FF2B5EF4-FFF2-40B4-BE49-F238E27FC236}">
                <a16:creationId xmlns:a16="http://schemas.microsoft.com/office/drawing/2014/main" id="{8D13C0BE-C6F7-4192-915E-011EA94D52C5}"/>
              </a:ext>
            </a:extLst>
          </p:cNvPr>
          <p:cNvSpPr txBox="1"/>
          <p:nvPr/>
        </p:nvSpPr>
        <p:spPr>
          <a:xfrm>
            <a:off x="809919" y="4297335"/>
            <a:ext cx="2310771" cy="954107"/>
          </a:xfrm>
          <a:prstGeom prst="rect">
            <a:avLst/>
          </a:prstGeom>
          <a:noFill/>
        </p:spPr>
        <p:txBody>
          <a:bodyPr wrap="square" lIns="0" rIns="0" rtlCol="0" anchor="b">
            <a:spAutoFit/>
          </a:bodyPr>
          <a:lstStyle/>
          <a:p>
            <a:r>
              <a:rPr lang="en-US" sz="1400" noProof="1">
                <a:solidFill>
                  <a:schemeClr val="tx1">
                    <a:lumMod val="95000"/>
                    <a:lumOff val="5000"/>
                  </a:schemeClr>
                </a:solidFill>
              </a:rPr>
              <a:t>Pre-proposals must be submitted through the online application system </a:t>
            </a:r>
          </a:p>
          <a:p>
            <a:r>
              <a:rPr lang="en-US" sz="1400" noProof="1">
                <a:solidFill>
                  <a:schemeClr val="tx1">
                    <a:lumMod val="95000"/>
                    <a:lumOff val="5000"/>
                  </a:schemeClr>
                </a:solidFill>
              </a:rPr>
              <a:t>by 11:59pm ET </a:t>
            </a:r>
          </a:p>
        </p:txBody>
      </p:sp>
      <p:sp>
        <p:nvSpPr>
          <p:cNvPr id="127" name="TextBox 126">
            <a:extLst>
              <a:ext uri="{FF2B5EF4-FFF2-40B4-BE49-F238E27FC236}">
                <a16:creationId xmlns:a16="http://schemas.microsoft.com/office/drawing/2014/main" id="{73D8F705-6B06-4EA2-AF82-308B1201F1BC}"/>
              </a:ext>
            </a:extLst>
          </p:cNvPr>
          <p:cNvSpPr txBox="1"/>
          <p:nvPr/>
        </p:nvSpPr>
        <p:spPr>
          <a:xfrm>
            <a:off x="4968083" y="4256986"/>
            <a:ext cx="2426610" cy="954107"/>
          </a:xfrm>
          <a:prstGeom prst="rect">
            <a:avLst/>
          </a:prstGeom>
          <a:noFill/>
        </p:spPr>
        <p:txBody>
          <a:bodyPr wrap="square" lIns="0" rIns="0" rtlCol="0" anchor="b">
            <a:spAutoFit/>
          </a:bodyPr>
          <a:lstStyle/>
          <a:p>
            <a:r>
              <a:rPr lang="en-US" sz="1400" dirty="0">
                <a:solidFill>
                  <a:schemeClr val="tx1">
                    <a:lumMod val="95000"/>
                    <a:lumOff val="5000"/>
                  </a:schemeClr>
                </a:solidFill>
              </a:rPr>
              <a:t>Invited full proposals must be submitted through the online proposal submission system by 11:59pm ET</a:t>
            </a:r>
            <a:endParaRPr lang="en-US" sz="1400" noProof="1">
              <a:solidFill>
                <a:schemeClr val="tx1">
                  <a:lumMod val="95000"/>
                  <a:lumOff val="5000"/>
                </a:schemeClr>
              </a:solidFill>
            </a:endParaRPr>
          </a:p>
        </p:txBody>
      </p:sp>
      <p:sp>
        <p:nvSpPr>
          <p:cNvPr id="128" name="TextBox 127">
            <a:extLst>
              <a:ext uri="{FF2B5EF4-FFF2-40B4-BE49-F238E27FC236}">
                <a16:creationId xmlns:a16="http://schemas.microsoft.com/office/drawing/2014/main" id="{AD3CBD4E-EF14-4F18-9393-FBAEA166BAFF}"/>
              </a:ext>
            </a:extLst>
          </p:cNvPr>
          <p:cNvSpPr txBox="1"/>
          <p:nvPr/>
        </p:nvSpPr>
        <p:spPr>
          <a:xfrm>
            <a:off x="9392928" y="4353327"/>
            <a:ext cx="2752541" cy="1815882"/>
          </a:xfrm>
          <a:prstGeom prst="rect">
            <a:avLst/>
          </a:prstGeom>
          <a:noFill/>
        </p:spPr>
        <p:txBody>
          <a:bodyPr wrap="square" lIns="0" rIns="0" rtlCol="0" anchor="b">
            <a:spAutoFit/>
          </a:bodyPr>
          <a:lstStyle/>
          <a:p>
            <a:r>
              <a:rPr lang="en-US" sz="1400" dirty="0">
                <a:solidFill>
                  <a:schemeClr val="tx1">
                    <a:lumMod val="95000"/>
                    <a:lumOff val="5000"/>
                  </a:schemeClr>
                </a:solidFill>
              </a:rPr>
              <a:t>Selected full proposals will proceed to an advanced, interactive “deep dive” review stage that is expected to take two weeks, during which applicants will need to commit significant effort to respond to the deep dive inquiries.</a:t>
            </a:r>
            <a:endParaRPr lang="en-US" sz="1400" noProof="1">
              <a:solidFill>
                <a:schemeClr val="tx1">
                  <a:lumMod val="95000"/>
                  <a:lumOff val="5000"/>
                </a:schemeClr>
              </a:solidFill>
            </a:endParaRPr>
          </a:p>
        </p:txBody>
      </p:sp>
    </p:spTree>
    <p:extLst>
      <p:ext uri="{BB962C8B-B14F-4D97-AF65-F5344CB8AC3E}">
        <p14:creationId xmlns:p14="http://schemas.microsoft.com/office/powerpoint/2010/main" val="3208532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49EBC6-A1FF-3E84-FB8A-8B2AA5BBA8B4}"/>
              </a:ext>
            </a:extLst>
          </p:cNvPr>
          <p:cNvSpPr>
            <a:spLocks noGrp="1"/>
          </p:cNvSpPr>
          <p:nvPr>
            <p:ph type="title"/>
          </p:nvPr>
        </p:nvSpPr>
        <p:spPr>
          <a:xfrm>
            <a:off x="4067628" y="365125"/>
            <a:ext cx="5721484" cy="1325563"/>
          </a:xfrm>
        </p:spPr>
        <p:txBody>
          <a:bodyPr>
            <a:normAutofit/>
          </a:bodyPr>
          <a:lstStyle/>
          <a:p>
            <a:r>
              <a:rPr lang="en-US" dirty="0"/>
              <a:t>Companion Seedling Program</a:t>
            </a:r>
          </a:p>
        </p:txBody>
      </p:sp>
      <p:sp>
        <p:nvSpPr>
          <p:cNvPr id="3" name="Content Placeholder 2">
            <a:extLst>
              <a:ext uri="{FF2B5EF4-FFF2-40B4-BE49-F238E27FC236}">
                <a16:creationId xmlns:a16="http://schemas.microsoft.com/office/drawing/2014/main" id="{86FCABCE-01F7-B26F-5F22-CA5C855B6D0C}"/>
              </a:ext>
            </a:extLst>
          </p:cNvPr>
          <p:cNvSpPr>
            <a:spLocks noGrp="1"/>
          </p:cNvSpPr>
          <p:nvPr>
            <p:ph idx="1"/>
          </p:nvPr>
        </p:nvSpPr>
        <p:spPr>
          <a:xfrm>
            <a:off x="5387592" y="2087100"/>
            <a:ext cx="5612627" cy="4351338"/>
          </a:xfrm>
        </p:spPr>
        <p:txBody>
          <a:bodyPr>
            <a:normAutofit/>
          </a:bodyPr>
          <a:lstStyle/>
          <a:p>
            <a:r>
              <a:rPr lang="en-US" sz="2000" dirty="0"/>
              <a:t>A subset of all applications will be redirected as invitations to participate in the Seedling program.</a:t>
            </a:r>
          </a:p>
          <a:p>
            <a:r>
              <a:rPr lang="en-US" sz="2000" dirty="0"/>
              <a:t>A new budget of up to $50,000 will need to be submitted with milestones on how gaps identified during the review process will be addressed over a 6-month period .</a:t>
            </a:r>
          </a:p>
          <a:p>
            <a:r>
              <a:rPr lang="en-US" sz="2000" dirty="0"/>
              <a:t>Seedlings are akin to planning grants where the two hubs will provide training and mentoring to help applicants refine their plans (i.e. intended target profile or regulatory strategy) in order to strengthen subsequent application to the program. </a:t>
            </a:r>
          </a:p>
        </p:txBody>
      </p:sp>
      <p:pic>
        <p:nvPicPr>
          <p:cNvPr id="4" name="Graphic 3" descr="Open Hand with Plant">
            <a:extLst>
              <a:ext uri="{FF2B5EF4-FFF2-40B4-BE49-F238E27FC236}">
                <a16:creationId xmlns:a16="http://schemas.microsoft.com/office/drawing/2014/main" id="{DAFD4825-AB03-9211-1B6F-3775F6DF06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80930" y="0"/>
            <a:ext cx="2261501" cy="226150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pic>
        <p:nvPicPr>
          <p:cNvPr id="8" name="Picture 7">
            <a:extLst>
              <a:ext uri="{FF2B5EF4-FFF2-40B4-BE49-F238E27FC236}">
                <a16:creationId xmlns:a16="http://schemas.microsoft.com/office/drawing/2014/main" id="{3F64CFBD-34C8-BD85-EF9C-3EE1E4826360}"/>
              </a:ext>
            </a:extLst>
          </p:cNvPr>
          <p:cNvPicPr>
            <a:picLocks noChangeAspect="1"/>
          </p:cNvPicPr>
          <p:nvPr/>
        </p:nvPicPr>
        <p:blipFill>
          <a:blip r:embed="rId4"/>
          <a:stretch>
            <a:fillRect/>
          </a:stretch>
        </p:blipFill>
        <p:spPr>
          <a:xfrm>
            <a:off x="530570" y="2693585"/>
            <a:ext cx="4506175" cy="3240684"/>
          </a:xfrm>
          <a:prstGeom prst="rect">
            <a:avLst/>
          </a:prstGeom>
        </p:spPr>
      </p:pic>
    </p:spTree>
    <p:extLst>
      <p:ext uri="{BB962C8B-B14F-4D97-AF65-F5344CB8AC3E}">
        <p14:creationId xmlns:p14="http://schemas.microsoft.com/office/powerpoint/2010/main" val="2128028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5C9F9-04AA-9950-1B69-9AC7C301BFB4}"/>
              </a:ext>
            </a:extLst>
          </p:cNvPr>
          <p:cNvSpPr>
            <a:spLocks noGrp="1"/>
          </p:cNvSpPr>
          <p:nvPr>
            <p:ph type="title"/>
          </p:nvPr>
        </p:nvSpPr>
        <p:spPr>
          <a:xfrm>
            <a:off x="838200" y="99311"/>
            <a:ext cx="10515600" cy="1325563"/>
          </a:xfrm>
        </p:spPr>
        <p:txBody>
          <a:bodyPr/>
          <a:lstStyle/>
          <a:p>
            <a:r>
              <a:rPr lang="en-US" dirty="0"/>
              <a:t>Additional Information</a:t>
            </a:r>
          </a:p>
        </p:txBody>
      </p:sp>
      <p:sp>
        <p:nvSpPr>
          <p:cNvPr id="3" name="Content Placeholder 2">
            <a:extLst>
              <a:ext uri="{FF2B5EF4-FFF2-40B4-BE49-F238E27FC236}">
                <a16:creationId xmlns:a16="http://schemas.microsoft.com/office/drawing/2014/main" id="{E5F47E68-77D8-7E59-A826-B23BB1E0F806}"/>
              </a:ext>
            </a:extLst>
          </p:cNvPr>
          <p:cNvSpPr>
            <a:spLocks noGrp="1"/>
          </p:cNvSpPr>
          <p:nvPr>
            <p:ph idx="1"/>
          </p:nvPr>
        </p:nvSpPr>
        <p:spPr>
          <a:xfrm>
            <a:off x="1061357" y="1350445"/>
            <a:ext cx="10069286" cy="4688847"/>
          </a:xfrm>
        </p:spPr>
        <p:txBody>
          <a:bodyPr>
            <a:normAutofit lnSpcReduction="10000"/>
          </a:bodyPr>
          <a:lstStyle/>
          <a:p>
            <a:r>
              <a:rPr lang="en-US" sz="2200" dirty="0"/>
              <a:t>The earliest anticipated start date for funding for selected full proposals </a:t>
            </a:r>
            <a:r>
              <a:rPr lang="en-US" sz="2200"/>
              <a:t>is November </a:t>
            </a:r>
            <a:r>
              <a:rPr lang="en-US" sz="2200" dirty="0"/>
              <a:t>2023.</a:t>
            </a:r>
          </a:p>
          <a:p>
            <a:r>
              <a:rPr lang="en-US" sz="2200" dirty="0"/>
              <a:t>The final aim of Hub incubator projects should be a prototype ready for first-in-human studies. Projects ready for clinical studies should consider UG3/UH3 Blueprint MedTech Translator or U44 Small Business Translator both with upcoming deadlines in Fall, 2023. </a:t>
            </a:r>
          </a:p>
          <a:p>
            <a:pPr lvl="0"/>
            <a:r>
              <a:rPr lang="en-US" sz="2200" dirty="0"/>
              <a:t>The initial anticipated performance period is 12 months, which can be renewed for up to an additional three12-month periods with CINTA, NTH, and NIH approval.</a:t>
            </a:r>
          </a:p>
          <a:p>
            <a:pPr lvl="0"/>
            <a:r>
              <a:rPr lang="en-US" sz="2200" dirty="0"/>
              <a:t>Awards will rarely exceed $500,000 per year in direct costs. Indirect costs will be provided at your institution’s Federally negotiated rate. </a:t>
            </a:r>
          </a:p>
          <a:p>
            <a:pPr lvl="0"/>
            <a:r>
              <a:rPr lang="en-US" sz="2200" dirty="0"/>
              <a:t>The earliest anticipated start date for Seedlings will be November 2023 (if funds are received from the Federal government and all necessary approvals are in place).  </a:t>
            </a:r>
          </a:p>
          <a:p>
            <a:endParaRPr lang="en-US" dirty="0"/>
          </a:p>
        </p:txBody>
      </p:sp>
    </p:spTree>
    <p:extLst>
      <p:ext uri="{BB962C8B-B14F-4D97-AF65-F5344CB8AC3E}">
        <p14:creationId xmlns:p14="http://schemas.microsoft.com/office/powerpoint/2010/main" val="743194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B878-3FFD-84FA-9CB3-4B82191AC603}"/>
              </a:ext>
            </a:extLst>
          </p:cNvPr>
          <p:cNvSpPr>
            <a:spLocks noGrp="1"/>
          </p:cNvSpPr>
          <p:nvPr>
            <p:ph type="title"/>
          </p:nvPr>
        </p:nvSpPr>
        <p:spPr/>
        <p:txBody>
          <a:bodyPr/>
          <a:lstStyle/>
          <a:p>
            <a:pPr marL="0" indent="0">
              <a:buNone/>
            </a:pPr>
            <a:r>
              <a:rPr lang="en-US" dirty="0"/>
              <a:t>Contacts and Additional Resources</a:t>
            </a:r>
          </a:p>
        </p:txBody>
      </p:sp>
      <p:sp>
        <p:nvSpPr>
          <p:cNvPr id="3" name="Content Placeholder 2">
            <a:extLst>
              <a:ext uri="{FF2B5EF4-FFF2-40B4-BE49-F238E27FC236}">
                <a16:creationId xmlns:a16="http://schemas.microsoft.com/office/drawing/2014/main" id="{3B40F85D-AAC6-4E62-3217-5A0D6F446954}"/>
              </a:ext>
            </a:extLst>
          </p:cNvPr>
          <p:cNvSpPr>
            <a:spLocks noGrp="1"/>
          </p:cNvSpPr>
          <p:nvPr>
            <p:ph idx="1"/>
          </p:nvPr>
        </p:nvSpPr>
        <p:spPr>
          <a:xfrm>
            <a:off x="767862" y="1469985"/>
            <a:ext cx="10515600" cy="4259483"/>
          </a:xfrm>
        </p:spPr>
        <p:txBody>
          <a:bodyPr>
            <a:normAutofit fontScale="92500" lnSpcReduction="20000"/>
          </a:bodyPr>
          <a:lstStyle/>
          <a:p>
            <a:pPr marL="0" indent="0">
              <a:buNone/>
            </a:pPr>
            <a:endParaRPr lang="en-US" dirty="0"/>
          </a:p>
          <a:p>
            <a:pPr marL="0" indent="0">
              <a:buNone/>
            </a:pPr>
            <a:r>
              <a:rPr lang="en-US" b="1" dirty="0"/>
              <a:t>Webinar Slides/Schedule: </a:t>
            </a:r>
            <a:r>
              <a:rPr lang="en-US" dirty="0">
                <a:hlinkClick r:id="rId3"/>
              </a:rPr>
              <a:t>https://</a:t>
            </a:r>
            <a:r>
              <a:rPr lang="en-US" dirty="0" err="1">
                <a:hlinkClick r:id="rId3"/>
              </a:rPr>
              <a:t>www.cimit.org</a:t>
            </a:r>
            <a:r>
              <a:rPr lang="en-US" dirty="0">
                <a:hlinkClick r:id="rId3"/>
              </a:rPr>
              <a:t>/web/center-for-innovative-neurotech-advancement/events</a:t>
            </a:r>
            <a:br>
              <a:rPr lang="en-US" b="1" dirty="0"/>
            </a:br>
            <a:endParaRPr lang="en-US" b="1" dirty="0"/>
          </a:p>
          <a:p>
            <a:pPr marL="0" indent="0">
              <a:buNone/>
            </a:pPr>
            <a:r>
              <a:rPr lang="en-US" b="1" dirty="0"/>
              <a:t>FAQs: </a:t>
            </a:r>
            <a:r>
              <a:rPr lang="en-US" u="sng" dirty="0">
                <a:solidFill>
                  <a:srgbClr val="0070C0"/>
                </a:solidFill>
              </a:rPr>
              <a:t>https://blueprintneurotech.org/faq</a:t>
            </a:r>
            <a:endParaRPr lang="en-US" b="1" u="sng" dirty="0"/>
          </a:p>
          <a:p>
            <a:pPr marL="0" indent="0">
              <a:buNone/>
            </a:pPr>
            <a:endParaRPr lang="en-US" b="1" dirty="0"/>
          </a:p>
          <a:p>
            <a:pPr marL="0" indent="0">
              <a:buNone/>
            </a:pPr>
            <a:r>
              <a:rPr lang="en-US" b="1" dirty="0"/>
              <a:t>Scheduling Office Hours: </a:t>
            </a:r>
            <a:r>
              <a:rPr lang="en-US" u="sng" dirty="0">
                <a:solidFill>
                  <a:srgbClr val="0070C0"/>
                </a:solidFill>
              </a:rPr>
              <a:t>dlee33@partners.org</a:t>
            </a:r>
          </a:p>
          <a:p>
            <a:pPr marL="0" indent="0">
              <a:buNone/>
            </a:pPr>
            <a:r>
              <a:rPr lang="en-US" b="1" dirty="0"/>
              <a:t>     Office Hours Availability: </a:t>
            </a:r>
            <a:r>
              <a:rPr lang="en-US" dirty="0"/>
              <a:t>Fridays (2/17 – 3/10 from 1-3PM ET)</a:t>
            </a:r>
          </a:p>
          <a:p>
            <a:pPr marL="0" indent="0">
              <a:buNone/>
            </a:pPr>
            <a:endParaRPr lang="en-US" b="1" dirty="0"/>
          </a:p>
          <a:p>
            <a:pPr marL="0" indent="0">
              <a:buNone/>
            </a:pPr>
            <a:r>
              <a:rPr lang="en-US" b="1" dirty="0"/>
              <a:t>General Information: </a:t>
            </a:r>
            <a:r>
              <a:rPr lang="en-US" u="sng" dirty="0">
                <a:solidFill>
                  <a:srgbClr val="0070C0"/>
                </a:solidFill>
                <a:hlinkClick r:id="rId4">
                  <a:extLst>
                    <a:ext uri="{A12FA001-AC4F-418D-AE19-62706E023703}">
                      <ahyp:hlinkClr xmlns:ahyp="http://schemas.microsoft.com/office/drawing/2018/hyperlinkcolor" val="tx"/>
                    </a:ext>
                  </a:extLst>
                </a:hlinkClick>
              </a:rPr>
              <a:t>info@blueprintneurotech.org</a:t>
            </a:r>
            <a:endParaRPr lang="en-US" b="1" dirty="0"/>
          </a:p>
          <a:p>
            <a:pPr marL="0" indent="0">
              <a:buNone/>
            </a:pPr>
            <a:r>
              <a:rPr lang="en-US" dirty="0"/>
              <a:t>			         </a:t>
            </a:r>
            <a:r>
              <a:rPr lang="en-US" dirty="0">
                <a:solidFill>
                  <a:srgbClr val="0070C0"/>
                </a:solidFill>
              </a:rPr>
              <a:t>617-643-3800</a:t>
            </a:r>
          </a:p>
          <a:p>
            <a:pPr marL="0" indent="0">
              <a:buNone/>
            </a:pPr>
            <a:endParaRPr lang="en-US" b="1" dirty="0"/>
          </a:p>
          <a:p>
            <a:pPr marL="0" indent="0">
              <a:buNone/>
            </a:pPr>
            <a:endParaRPr lang="en-US" b="1" dirty="0"/>
          </a:p>
          <a:p>
            <a:pPr marL="0" indent="0">
              <a:buNone/>
            </a:pPr>
            <a:endParaRPr lang="en-US" u="sng" dirty="0">
              <a:solidFill>
                <a:srgbClr val="0070C0"/>
              </a:solidFill>
            </a:endParaRPr>
          </a:p>
          <a:p>
            <a:pPr marL="0" indent="0">
              <a:buNone/>
            </a:pPr>
            <a:endParaRPr lang="en-US" b="1" dirty="0"/>
          </a:p>
        </p:txBody>
      </p:sp>
    </p:spTree>
    <p:extLst>
      <p:ext uri="{BB962C8B-B14F-4D97-AF65-F5344CB8AC3E}">
        <p14:creationId xmlns:p14="http://schemas.microsoft.com/office/powerpoint/2010/main" val="1198215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930EBA3-4D2E-42E8-B828-834555328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8FBC83-7FAE-D462-D9CA-E36443A15C57}"/>
              </a:ext>
            </a:extLst>
          </p:cNvPr>
          <p:cNvSpPr>
            <a:spLocks noGrp="1"/>
          </p:cNvSpPr>
          <p:nvPr>
            <p:ph type="title"/>
          </p:nvPr>
        </p:nvSpPr>
        <p:spPr>
          <a:xfrm>
            <a:off x="6417732" y="957715"/>
            <a:ext cx="5130798" cy="2750419"/>
          </a:xfrm>
        </p:spPr>
        <p:txBody>
          <a:bodyPr vert="horz" lIns="91440" tIns="45720" rIns="91440" bIns="45720" rtlCol="0" anchor="b">
            <a:normAutofit/>
          </a:bodyPr>
          <a:lstStyle/>
          <a:p>
            <a:pPr algn="ctr"/>
            <a:r>
              <a:rPr lang="en-US" sz="6000" kern="1200" dirty="0">
                <a:solidFill>
                  <a:schemeClr val="tx1"/>
                </a:solidFill>
                <a:latin typeface="+mj-lt"/>
                <a:ea typeface="+mj-ea"/>
                <a:cs typeface="+mj-cs"/>
              </a:rPr>
              <a:t>Good Luck!</a:t>
            </a:r>
          </a:p>
        </p:txBody>
      </p:sp>
      <p:pic>
        <p:nvPicPr>
          <p:cNvPr id="6" name="Graphic 5" descr="Shamrock">
            <a:extLst>
              <a:ext uri="{FF2B5EF4-FFF2-40B4-BE49-F238E27FC236}">
                <a16:creationId xmlns:a16="http://schemas.microsoft.com/office/drawing/2014/main" id="{34677536-130C-2BAC-9CFD-701CFBB020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503808"/>
            <a:ext cx="5850384" cy="5850384"/>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p:spPr>
      </p:pic>
      <p:sp>
        <p:nvSpPr>
          <p:cNvPr id="17" name="Oval 16">
            <a:extLst>
              <a:ext uri="{FF2B5EF4-FFF2-40B4-BE49-F238E27FC236}">
                <a16:creationId xmlns:a16="http://schemas.microsoft.com/office/drawing/2014/main" id="{528AA953-F4F9-4DC5-97C7-491F4AF93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079" y="5607717"/>
            <a:ext cx="513442" cy="4995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682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472B3-64F1-1816-A717-1BDB7699AF8C}"/>
              </a:ext>
            </a:extLst>
          </p:cNvPr>
          <p:cNvSpPr>
            <a:spLocks noGrp="1"/>
          </p:cNvSpPr>
          <p:nvPr>
            <p:ph type="title"/>
          </p:nvPr>
        </p:nvSpPr>
        <p:spPr>
          <a:xfrm>
            <a:off x="838200" y="365125"/>
            <a:ext cx="10515600" cy="365125"/>
          </a:xfrm>
        </p:spPr>
        <p:txBody>
          <a:bodyPr>
            <a:normAutofit fontScale="90000"/>
          </a:bodyPr>
          <a:lstStyle/>
          <a:p>
            <a:r>
              <a:rPr lang="en-US" dirty="0"/>
              <a:t>Blueprint MedTech Program Overview</a:t>
            </a:r>
          </a:p>
        </p:txBody>
      </p:sp>
      <p:sp>
        <p:nvSpPr>
          <p:cNvPr id="3" name="Content Placeholder 2">
            <a:extLst>
              <a:ext uri="{FF2B5EF4-FFF2-40B4-BE49-F238E27FC236}">
                <a16:creationId xmlns:a16="http://schemas.microsoft.com/office/drawing/2014/main" id="{491C9357-2C0D-C564-7C1C-B817A30649FB}"/>
              </a:ext>
            </a:extLst>
          </p:cNvPr>
          <p:cNvSpPr>
            <a:spLocks noGrp="1"/>
          </p:cNvSpPr>
          <p:nvPr>
            <p:ph idx="1"/>
          </p:nvPr>
        </p:nvSpPr>
        <p:spPr>
          <a:xfrm>
            <a:off x="1443319" y="922826"/>
            <a:ext cx="8915400" cy="5616086"/>
          </a:xfrm>
        </p:spPr>
        <p:txBody>
          <a:bodyPr>
            <a:normAutofit/>
          </a:bodyPr>
          <a:lstStyle/>
          <a:p>
            <a:pPr>
              <a:spcAft>
                <a:spcPts val="1200"/>
              </a:spcAft>
            </a:pPr>
            <a:r>
              <a:rPr lang="en-US" sz="2000" b="1" dirty="0">
                <a:latin typeface="+mn-lt"/>
              </a:rPr>
              <a:t>NIH’s Blueprint MedTech Program funded two “Incubator Hubs” for five years</a:t>
            </a:r>
          </a:p>
          <a:p>
            <a:pPr lvl="1">
              <a:lnSpc>
                <a:spcPct val="100000"/>
              </a:lnSpc>
              <a:spcBef>
                <a:spcPts val="0"/>
              </a:spcBef>
              <a:spcAft>
                <a:spcPts val="1200"/>
              </a:spcAft>
            </a:pPr>
            <a:r>
              <a:rPr lang="en-US" sz="1800" dirty="0">
                <a:latin typeface="+mn-lt"/>
              </a:rPr>
              <a:t>CINTA (Center tor Innovative Neurotech Advancement), a program within CIMIT (with Steven Schachter MD as PI and Paolo Bonato as co-PI from Spaulding Rehabilitation Hospital).</a:t>
            </a:r>
          </a:p>
          <a:p>
            <a:pPr lvl="1">
              <a:lnSpc>
                <a:spcPct val="100000"/>
              </a:lnSpc>
              <a:spcBef>
                <a:spcPts val="0"/>
              </a:spcBef>
              <a:spcAft>
                <a:spcPts val="1200"/>
              </a:spcAft>
            </a:pPr>
            <a:r>
              <a:rPr lang="en-US" sz="1800" dirty="0">
                <a:latin typeface="+mn-lt"/>
              </a:rPr>
              <a:t>NTH (</a:t>
            </a:r>
            <a:r>
              <a:rPr lang="en-US" sz="1800" dirty="0" err="1">
                <a:latin typeface="+mn-lt"/>
              </a:rPr>
              <a:t>NeuroTech</a:t>
            </a:r>
            <a:r>
              <a:rPr lang="en-US" sz="1800" dirty="0">
                <a:latin typeface="+mn-lt"/>
              </a:rPr>
              <a:t> Harbor), a partnership between Johns Hopkins University and Howard University (with Sri Sarma PhD as contact PI).</a:t>
            </a:r>
          </a:p>
          <a:p>
            <a:pPr>
              <a:lnSpc>
                <a:spcPct val="100000"/>
              </a:lnSpc>
              <a:spcAft>
                <a:spcPts val="1200"/>
              </a:spcAft>
            </a:pPr>
            <a:r>
              <a:rPr lang="en-US" sz="2000" b="1" dirty="0">
                <a:latin typeface="+mn-lt"/>
              </a:rPr>
              <a:t>Mission</a:t>
            </a:r>
          </a:p>
          <a:p>
            <a:pPr lvl="1">
              <a:lnSpc>
                <a:spcPct val="100000"/>
              </a:lnSpc>
              <a:spcAft>
                <a:spcPts val="1200"/>
              </a:spcAft>
            </a:pPr>
            <a:r>
              <a:rPr lang="en-US" sz="1800" dirty="0">
                <a:solidFill>
                  <a:srgbClr val="212529"/>
                </a:solidFill>
                <a:latin typeface="+mn-lt"/>
                <a:ea typeface="Calibri" panose="020F0502020204030204" pitchFamily="34" charset="0"/>
              </a:rPr>
              <a:t>To</a:t>
            </a:r>
            <a:r>
              <a:rPr lang="en-US" sz="1800" dirty="0">
                <a:solidFill>
                  <a:srgbClr val="212529"/>
                </a:solidFill>
                <a:effectLst/>
                <a:latin typeface="+mn-lt"/>
                <a:ea typeface="Calibri" panose="020F0502020204030204" pitchFamily="34" charset="0"/>
              </a:rPr>
              <a:t> accelerate the development of </a:t>
            </a:r>
            <a:r>
              <a:rPr lang="en-US" sz="1800" dirty="0">
                <a:solidFill>
                  <a:srgbClr val="000000"/>
                </a:solidFill>
                <a:effectLst/>
                <a:latin typeface="+mn-lt"/>
                <a:ea typeface="Calibri" panose="020F0502020204030204" pitchFamily="34" charset="0"/>
              </a:rPr>
              <a:t>emerging, ground-breaking technologies into first-in-human studies along the path to commercially viable, clinically focused solutions for disorders </a:t>
            </a:r>
            <a:r>
              <a:rPr lang="en-US" sz="1800" dirty="0">
                <a:solidFill>
                  <a:srgbClr val="000000"/>
                </a:solidFill>
                <a:ea typeface="Calibri" panose="020F0502020204030204" pitchFamily="34" charset="0"/>
              </a:rPr>
              <a:t>involving </a:t>
            </a:r>
            <a:r>
              <a:rPr lang="en-US" sz="1800" dirty="0">
                <a:solidFill>
                  <a:srgbClr val="000000"/>
                </a:solidFill>
                <a:effectLst/>
                <a:latin typeface="+mn-lt"/>
                <a:ea typeface="Calibri" panose="020F0502020204030204" pitchFamily="34" charset="0"/>
              </a:rPr>
              <a:t>the nervous system. </a:t>
            </a:r>
          </a:p>
          <a:p>
            <a:pPr lvl="1">
              <a:lnSpc>
                <a:spcPct val="100000"/>
              </a:lnSpc>
              <a:spcAft>
                <a:spcPts val="1200"/>
              </a:spcAft>
            </a:pPr>
            <a:r>
              <a:rPr lang="en-US" sz="1800" dirty="0">
                <a:solidFill>
                  <a:srgbClr val="000000"/>
                </a:solidFill>
                <a:latin typeface="+mn-lt"/>
              </a:rPr>
              <a:t>Designed to catalyze the translation of novel technologies from early-stage development to a human-grade prototype ready for first-in-human-testing within 4 years.</a:t>
            </a:r>
          </a:p>
        </p:txBody>
      </p:sp>
    </p:spTree>
    <p:extLst>
      <p:ext uri="{BB962C8B-B14F-4D97-AF65-F5344CB8AC3E}">
        <p14:creationId xmlns:p14="http://schemas.microsoft.com/office/powerpoint/2010/main" val="2067946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00228-3BBC-52CE-5442-7328090C23C2}"/>
              </a:ext>
            </a:extLst>
          </p:cNvPr>
          <p:cNvSpPr>
            <a:spLocks noGrp="1"/>
          </p:cNvSpPr>
          <p:nvPr>
            <p:ph type="title"/>
          </p:nvPr>
        </p:nvSpPr>
        <p:spPr>
          <a:xfrm>
            <a:off x="838200" y="341975"/>
            <a:ext cx="10515600" cy="407411"/>
          </a:xfrm>
        </p:spPr>
        <p:txBody>
          <a:bodyPr>
            <a:normAutofit fontScale="90000"/>
          </a:bodyPr>
          <a:lstStyle/>
          <a:p>
            <a:r>
              <a:rPr lang="en-US" dirty="0"/>
              <a:t>Healthcare Innovation Cycle</a:t>
            </a:r>
          </a:p>
        </p:txBody>
      </p:sp>
      <p:grpSp>
        <p:nvGrpSpPr>
          <p:cNvPr id="5" name="Group 4">
            <a:extLst>
              <a:ext uri="{FF2B5EF4-FFF2-40B4-BE49-F238E27FC236}">
                <a16:creationId xmlns:a16="http://schemas.microsoft.com/office/drawing/2014/main" id="{06F8FA17-8B11-1718-B77B-BAF4FBBEF413}"/>
              </a:ext>
            </a:extLst>
          </p:cNvPr>
          <p:cNvGrpSpPr/>
          <p:nvPr/>
        </p:nvGrpSpPr>
        <p:grpSpPr>
          <a:xfrm>
            <a:off x="4199163" y="1106317"/>
            <a:ext cx="5967640" cy="5303520"/>
            <a:chOff x="1575488" y="1371592"/>
            <a:chExt cx="5967640" cy="5303520"/>
          </a:xfrm>
        </p:grpSpPr>
        <p:sp>
          <p:nvSpPr>
            <p:cNvPr id="23" name="Oval 22">
              <a:extLst>
                <a:ext uri="{FF2B5EF4-FFF2-40B4-BE49-F238E27FC236}">
                  <a16:creationId xmlns:a16="http://schemas.microsoft.com/office/drawing/2014/main" id="{458E8420-8CE2-FE39-3B31-7139D7C14903}"/>
                </a:ext>
              </a:extLst>
            </p:cNvPr>
            <p:cNvSpPr>
              <a:spLocks/>
            </p:cNvSpPr>
            <p:nvPr/>
          </p:nvSpPr>
          <p:spPr bwMode="auto">
            <a:xfrm>
              <a:off x="2404327" y="2108192"/>
              <a:ext cx="4309962" cy="3830320"/>
            </a:xfrm>
            <a:prstGeom prst="ellipse">
              <a:avLst/>
            </a:prstGeom>
            <a:noFill/>
            <a:ln w="57150" cap="flat" cmpd="sng" algn="ctr">
              <a:solidFill>
                <a:srgbClr val="F0462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4" name="Oval 23">
              <a:extLst>
                <a:ext uri="{FF2B5EF4-FFF2-40B4-BE49-F238E27FC236}">
                  <a16:creationId xmlns:a16="http://schemas.microsoft.com/office/drawing/2014/main" id="{BC0EA52C-CA7C-850C-69A0-F809B90EA885}"/>
                </a:ext>
              </a:extLst>
            </p:cNvPr>
            <p:cNvSpPr>
              <a:spLocks noChangeAspect="1"/>
            </p:cNvSpPr>
            <p:nvPr/>
          </p:nvSpPr>
          <p:spPr bwMode="auto">
            <a:xfrm>
              <a:off x="1575488" y="1371592"/>
              <a:ext cx="5967640" cy="5303520"/>
            </a:xfrm>
            <a:prstGeom prst="ellipse">
              <a:avLst/>
            </a:prstGeom>
            <a:noFill/>
            <a:ln w="57150" cap="flat" cmpd="sng" algn="ctr">
              <a:solidFill>
                <a:srgbClr val="23366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5" name="Oval 24">
              <a:extLst>
                <a:ext uri="{FF2B5EF4-FFF2-40B4-BE49-F238E27FC236}">
                  <a16:creationId xmlns:a16="http://schemas.microsoft.com/office/drawing/2014/main" id="{F6ED93FA-C7C1-6758-3516-187FB78FA379}"/>
                </a:ext>
              </a:extLst>
            </p:cNvPr>
            <p:cNvSpPr>
              <a:spLocks noChangeAspect="1"/>
            </p:cNvSpPr>
            <p:nvPr/>
          </p:nvSpPr>
          <p:spPr bwMode="auto">
            <a:xfrm>
              <a:off x="2122522" y="1857748"/>
              <a:ext cx="4873573" cy="4331208"/>
            </a:xfrm>
            <a:prstGeom prst="ellipse">
              <a:avLst/>
            </a:prstGeom>
            <a:noFill/>
            <a:ln w="57150" cap="flat" cmpd="sng" algn="ctr">
              <a:solidFill>
                <a:srgbClr val="25529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6" name="Oval 25">
              <a:extLst>
                <a:ext uri="{FF2B5EF4-FFF2-40B4-BE49-F238E27FC236}">
                  <a16:creationId xmlns:a16="http://schemas.microsoft.com/office/drawing/2014/main" id="{B2DAB33C-C16A-742E-9090-3A9C36F8E4F5}"/>
                </a:ext>
              </a:extLst>
            </p:cNvPr>
            <p:cNvSpPr>
              <a:spLocks noChangeAspect="1"/>
            </p:cNvSpPr>
            <p:nvPr/>
          </p:nvSpPr>
          <p:spPr bwMode="auto">
            <a:xfrm>
              <a:off x="1840716" y="1607304"/>
              <a:ext cx="5437183" cy="4832096"/>
            </a:xfrm>
            <a:prstGeom prst="ellipse">
              <a:avLst/>
            </a:prstGeom>
            <a:noFill/>
            <a:ln w="57150" cap="flat" cmpd="sng" algn="ctr">
              <a:solidFill>
                <a:srgbClr val="9CB32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grpSp>
      <p:sp>
        <p:nvSpPr>
          <p:cNvPr id="6" name="Rectangle 5">
            <a:extLst>
              <a:ext uri="{FF2B5EF4-FFF2-40B4-BE49-F238E27FC236}">
                <a16:creationId xmlns:a16="http://schemas.microsoft.com/office/drawing/2014/main" id="{E195D0A6-2D79-FDC3-C217-9B0BA968A6E1}"/>
              </a:ext>
            </a:extLst>
          </p:cNvPr>
          <p:cNvSpPr/>
          <p:nvPr/>
        </p:nvSpPr>
        <p:spPr bwMode="auto">
          <a:xfrm>
            <a:off x="7119476" y="999830"/>
            <a:ext cx="704891" cy="1185286"/>
          </a:xfrm>
          <a:prstGeom prst="rect">
            <a:avLst/>
          </a:prstGeom>
          <a:solidFill>
            <a:schemeClr val="bg1"/>
          </a:solidFill>
          <a:ln w="9525" cap="flat" cmpd="sng" algn="ctr">
            <a:noFill/>
            <a:prstDash val="solid"/>
            <a:round/>
            <a:headEnd type="none" w="med" len="med"/>
            <a:tailEnd type="none" w="med" len="med"/>
          </a:ln>
          <a:effectLst/>
        </p:spPr>
        <p:style>
          <a:lnRef idx="0">
            <a:scrgbClr r="0" g="0" b="0"/>
          </a:lnRef>
          <a:fillRef idx="0">
            <a:scrgbClr r="0" g="0" b="0"/>
          </a:fillRef>
          <a:effectRef idx="0">
            <a:scrgbClr r="0" g="0" b="0"/>
          </a:effectRef>
          <a:fontRef idx="major"/>
        </p:style>
        <p:txBody>
          <a:bodyPr vert="horz" wrap="square" lIns="91440" tIns="45720" rIns="91440" bIns="45720" numCol="1" rtlCol="0" anchor="t" anchorCtr="0" compatLnSpc="1">
            <a:prstTxWarp prst="textNoShape">
              <a:avLst/>
            </a:prstTxWarp>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Arial" charset="0"/>
              <a:ea typeface="ＭＳ Ｐゴシック" charset="-128"/>
              <a:cs typeface="+mj-cs"/>
            </a:endParaRPr>
          </a:p>
        </p:txBody>
      </p:sp>
      <p:grpSp>
        <p:nvGrpSpPr>
          <p:cNvPr id="7" name="Group 6">
            <a:extLst>
              <a:ext uri="{FF2B5EF4-FFF2-40B4-BE49-F238E27FC236}">
                <a16:creationId xmlns:a16="http://schemas.microsoft.com/office/drawing/2014/main" id="{066EB749-A1E0-186D-240E-461F51E17C60}"/>
              </a:ext>
            </a:extLst>
          </p:cNvPr>
          <p:cNvGrpSpPr/>
          <p:nvPr/>
        </p:nvGrpSpPr>
        <p:grpSpPr>
          <a:xfrm>
            <a:off x="7106992" y="965679"/>
            <a:ext cx="271632" cy="1026467"/>
            <a:chOff x="4483317" y="1230953"/>
            <a:chExt cx="271632" cy="1026467"/>
          </a:xfrm>
        </p:grpSpPr>
        <p:sp>
          <p:nvSpPr>
            <p:cNvPr id="19" name="Isosceles Triangle 54">
              <a:extLst>
                <a:ext uri="{FF2B5EF4-FFF2-40B4-BE49-F238E27FC236}">
                  <a16:creationId xmlns:a16="http://schemas.microsoft.com/office/drawing/2014/main" id="{887976C9-C7C0-6ABD-D764-8476B5E697EA}"/>
                </a:ext>
              </a:extLst>
            </p:cNvPr>
            <p:cNvSpPr>
              <a:spLocks noChangeAspect="1"/>
            </p:cNvSpPr>
            <p:nvPr/>
          </p:nvSpPr>
          <p:spPr bwMode="auto">
            <a:xfrm rot="5400000">
              <a:off x="4475866" y="1978336"/>
              <a:ext cx="286536" cy="271631"/>
            </a:xfrm>
            <a:prstGeom prst="triangle">
              <a:avLst/>
            </a:prstGeom>
            <a:solidFill>
              <a:srgbClr val="F0462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0" name="Isosceles Triangle 55">
              <a:extLst>
                <a:ext uri="{FF2B5EF4-FFF2-40B4-BE49-F238E27FC236}">
                  <a16:creationId xmlns:a16="http://schemas.microsoft.com/office/drawing/2014/main" id="{510472A0-793B-9D2D-0FDF-096EDC667DD1}"/>
                </a:ext>
              </a:extLst>
            </p:cNvPr>
            <p:cNvSpPr>
              <a:spLocks noChangeAspect="1"/>
            </p:cNvSpPr>
            <p:nvPr/>
          </p:nvSpPr>
          <p:spPr bwMode="auto">
            <a:xfrm rot="5400000">
              <a:off x="4475864" y="1724696"/>
              <a:ext cx="286538" cy="271631"/>
            </a:xfrm>
            <a:prstGeom prst="triangle">
              <a:avLst/>
            </a:prstGeom>
            <a:solidFill>
              <a:srgbClr val="255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1" name="Isosceles Triangle 56">
              <a:extLst>
                <a:ext uri="{FF2B5EF4-FFF2-40B4-BE49-F238E27FC236}">
                  <a16:creationId xmlns:a16="http://schemas.microsoft.com/office/drawing/2014/main" id="{E2790136-7D25-EB3C-AF22-C1A1DD2F1CBB}"/>
                </a:ext>
              </a:extLst>
            </p:cNvPr>
            <p:cNvSpPr>
              <a:spLocks noChangeAspect="1"/>
            </p:cNvSpPr>
            <p:nvPr/>
          </p:nvSpPr>
          <p:spPr bwMode="auto">
            <a:xfrm rot="5400000">
              <a:off x="4475864" y="1480362"/>
              <a:ext cx="286538" cy="271631"/>
            </a:xfrm>
            <a:prstGeom prst="triangle">
              <a:avLst/>
            </a:prstGeom>
            <a:solidFill>
              <a:srgbClr val="9CB32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
          <p:nvSpPr>
            <p:cNvPr id="22" name="Isosceles Triangle 57">
              <a:extLst>
                <a:ext uri="{FF2B5EF4-FFF2-40B4-BE49-F238E27FC236}">
                  <a16:creationId xmlns:a16="http://schemas.microsoft.com/office/drawing/2014/main" id="{56863F12-D325-47B7-6EB3-F1AD466B6F5A}"/>
                </a:ext>
              </a:extLst>
            </p:cNvPr>
            <p:cNvSpPr>
              <a:spLocks noChangeAspect="1"/>
            </p:cNvSpPr>
            <p:nvPr/>
          </p:nvSpPr>
          <p:spPr bwMode="auto">
            <a:xfrm rot="5400000">
              <a:off x="4475864" y="1238406"/>
              <a:ext cx="286538" cy="271631"/>
            </a:xfrm>
            <a:prstGeom prst="triangle">
              <a:avLst/>
            </a:prstGeom>
            <a:solidFill>
              <a:srgbClr val="24366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grpSp>
      <p:sp>
        <p:nvSpPr>
          <p:cNvPr id="8" name="Oval 7">
            <a:extLst>
              <a:ext uri="{FF2B5EF4-FFF2-40B4-BE49-F238E27FC236}">
                <a16:creationId xmlns:a16="http://schemas.microsoft.com/office/drawing/2014/main" id="{B862C5FC-475E-707F-3A9D-006CECBD5F85}"/>
              </a:ext>
            </a:extLst>
          </p:cNvPr>
          <p:cNvSpPr/>
          <p:nvPr/>
        </p:nvSpPr>
        <p:spPr bwMode="auto">
          <a:xfrm>
            <a:off x="8552060" y="1964014"/>
            <a:ext cx="1404276" cy="1066800"/>
          </a:xfrm>
          <a:prstGeom prst="ellipse">
            <a:avLst/>
          </a:prstGeom>
          <a:solidFill>
            <a:srgbClr val="171938"/>
          </a:solidFill>
          <a:ln w="38100" cap="flat" cmpd="sng" algn="ctr">
            <a:solidFill>
              <a:srgbClr val="171938"/>
            </a:solidFill>
            <a:prstDash val="solid"/>
            <a:round/>
            <a:headEnd type="none" w="med" len="med"/>
            <a:tailEnd type="none" w="med" len="med"/>
          </a:ln>
          <a:effectLst/>
        </p:spPr>
        <p:style>
          <a:lnRef idx="0">
            <a:scrgbClr r="0" g="0" b="0"/>
          </a:lnRef>
          <a:fillRef idx="0">
            <a:scrgbClr r="0" g="0" b="0"/>
          </a:fillRef>
          <a:effectRef idx="0">
            <a:scrgbClr r="0" g="0" b="0"/>
          </a:effectRef>
          <a:fontRef idx="major"/>
        </p:style>
        <p:txBody>
          <a:bodyPr vert="horz" wrap="none" lIns="91440" tIns="45720" rIns="91440" bIns="45720" numCol="1" rtlCol="0" anchor="ctr" anchorCtr="0" compatLnSpc="1">
            <a:prstTxWarp prst="textNoShape">
              <a:avLst/>
            </a:prstTxWarp>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ＭＳ Ｐゴシック" pitchFamily="4" charset="-128"/>
                <a:cs typeface="+mj-cs"/>
              </a:rPr>
              <a:t>2. Idea</a:t>
            </a:r>
          </a:p>
        </p:txBody>
      </p:sp>
      <p:sp>
        <p:nvSpPr>
          <p:cNvPr id="9" name="Oval 8">
            <a:extLst>
              <a:ext uri="{FF2B5EF4-FFF2-40B4-BE49-F238E27FC236}">
                <a16:creationId xmlns:a16="http://schemas.microsoft.com/office/drawing/2014/main" id="{B315FF4B-E995-C087-5EC7-31101F2542B4}"/>
              </a:ext>
            </a:extLst>
          </p:cNvPr>
          <p:cNvSpPr/>
          <p:nvPr/>
        </p:nvSpPr>
        <p:spPr bwMode="auto">
          <a:xfrm>
            <a:off x="8957336" y="3202054"/>
            <a:ext cx="1404276" cy="1066800"/>
          </a:xfrm>
          <a:prstGeom prst="ellipse">
            <a:avLst/>
          </a:prstGeom>
          <a:solidFill>
            <a:srgbClr val="11CF9B"/>
          </a:solidFill>
          <a:ln w="38100" cap="flat" cmpd="sng" algn="ctr">
            <a:solidFill>
              <a:srgbClr val="11CF9B"/>
            </a:solidFill>
            <a:prstDash val="solid"/>
            <a:round/>
            <a:headEnd type="none" w="med" len="med"/>
            <a:tailEnd type="none" w="med" len="med"/>
          </a:ln>
          <a:effectLst/>
        </p:spPr>
        <p:style>
          <a:lnRef idx="0">
            <a:scrgbClr r="0" g="0" b="0"/>
          </a:lnRef>
          <a:fillRef idx="0">
            <a:scrgbClr r="0" g="0" b="0"/>
          </a:fillRef>
          <a:effectRef idx="0">
            <a:scrgbClr r="0" g="0" b="0"/>
          </a:effectRef>
          <a:fontRef idx="major"/>
        </p:style>
        <p:txBody>
          <a:bodyPr vert="horz" wrap="none" lIns="91440" tIns="45720" rIns="91440" bIns="45720" numCol="1" rtlCol="0" anchor="ctr" anchorCtr="0" compatLnSpc="1">
            <a:prstTxWarp prst="textNoShape">
              <a:avLst/>
            </a:prstTxWarp>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ＭＳ Ｐゴシック" pitchFamily="4" charset="-128"/>
                <a:cs typeface="+mj-cs"/>
              </a:rPr>
              <a:t>3. Proof of </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ＭＳ Ｐゴシック" pitchFamily="4" charset="-128"/>
                <a:cs typeface="+mj-cs"/>
              </a:rPr>
              <a:t>Concept</a:t>
            </a:r>
          </a:p>
        </p:txBody>
      </p:sp>
      <p:sp>
        <p:nvSpPr>
          <p:cNvPr id="10" name="Oval 9">
            <a:extLst>
              <a:ext uri="{FF2B5EF4-FFF2-40B4-BE49-F238E27FC236}">
                <a16:creationId xmlns:a16="http://schemas.microsoft.com/office/drawing/2014/main" id="{D062AEE6-64EB-C992-3650-E2504B7051AB}"/>
              </a:ext>
            </a:extLst>
          </p:cNvPr>
          <p:cNvSpPr/>
          <p:nvPr/>
        </p:nvSpPr>
        <p:spPr bwMode="auto">
          <a:xfrm>
            <a:off x="8576336" y="4446246"/>
            <a:ext cx="1404276" cy="1066800"/>
          </a:xfrm>
          <a:prstGeom prst="ellipse">
            <a:avLst/>
          </a:prstGeom>
          <a:solidFill>
            <a:srgbClr val="11CF9B"/>
          </a:solidFill>
          <a:ln w="38100" cap="flat" cmpd="sng" algn="ctr">
            <a:solidFill>
              <a:srgbClr val="11CF9B"/>
            </a:solidFill>
            <a:prstDash val="solid"/>
            <a:round/>
            <a:headEnd type="none" w="med" len="med"/>
            <a:tailEnd type="none" w="med" len="med"/>
          </a:ln>
          <a:effectLst/>
        </p:spPr>
        <p:style>
          <a:lnRef idx="0">
            <a:scrgbClr r="0" g="0" b="0"/>
          </a:lnRef>
          <a:fillRef idx="0">
            <a:scrgbClr r="0" g="0" b="0"/>
          </a:fillRef>
          <a:effectRef idx="0">
            <a:scrgbClr r="0" g="0" b="0"/>
          </a:effectRef>
          <a:fontRef idx="major"/>
        </p:style>
        <p:txBody>
          <a:bodyPr vert="horz" wrap="none" lIns="91440" tIns="45720" rIns="91440" bIns="45720" numCol="1" rtlCol="0" anchor="ctr" anchorCtr="0" compatLnSpc="1">
            <a:prstTxWarp prst="textNoShape">
              <a:avLst/>
            </a:prstTxWarp>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ＭＳ Ｐゴシック" pitchFamily="4" charset="-128"/>
                <a:cs typeface="+mj-cs"/>
              </a:rPr>
              <a:t>4. Proof of </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ＭＳ Ｐゴシック" pitchFamily="4" charset="-128"/>
                <a:cs typeface="+mj-cs"/>
              </a:rPr>
              <a:t>Feasibility`</a:t>
            </a:r>
          </a:p>
        </p:txBody>
      </p:sp>
      <p:sp>
        <p:nvSpPr>
          <p:cNvPr id="11" name="Oval 10">
            <a:extLst>
              <a:ext uri="{FF2B5EF4-FFF2-40B4-BE49-F238E27FC236}">
                <a16:creationId xmlns:a16="http://schemas.microsoft.com/office/drawing/2014/main" id="{E4D244B9-FBD8-1C48-ED6D-8E1614B71E9C}"/>
              </a:ext>
            </a:extLst>
          </p:cNvPr>
          <p:cNvSpPr/>
          <p:nvPr/>
        </p:nvSpPr>
        <p:spPr bwMode="auto">
          <a:xfrm>
            <a:off x="7313612" y="5284446"/>
            <a:ext cx="1404276" cy="1066800"/>
          </a:xfrm>
          <a:prstGeom prst="ellipse">
            <a:avLst/>
          </a:prstGeom>
          <a:solidFill>
            <a:srgbClr val="11CF9B"/>
          </a:solidFill>
          <a:ln w="38100" cap="flat" cmpd="sng" algn="ctr">
            <a:solidFill>
              <a:srgbClr val="11CF9B"/>
            </a:solidFill>
            <a:prstDash val="solid"/>
            <a:round/>
            <a:headEnd type="none" w="med" len="med"/>
            <a:tailEnd type="none" w="med" len="med"/>
          </a:ln>
          <a:effectLst/>
        </p:spPr>
        <p:style>
          <a:lnRef idx="0">
            <a:scrgbClr r="0" g="0" b="0"/>
          </a:lnRef>
          <a:fillRef idx="0">
            <a:scrgbClr r="0" g="0" b="0"/>
          </a:fillRef>
          <a:effectRef idx="0">
            <a:scrgbClr r="0" g="0" b="0"/>
          </a:effectRef>
          <a:fontRef idx="major"/>
        </p:style>
        <p:txBody>
          <a:bodyPr vert="horz" wrap="none" lIns="91440" tIns="45720" rIns="91440" bIns="45720" numCol="1" rtlCol="0" anchor="ctr" anchorCtr="0" compatLnSpc="1">
            <a:prstTxWarp prst="textNoShape">
              <a:avLst/>
            </a:prstTxWarp>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ＭＳ Ｐゴシック" pitchFamily="4" charset="-128"/>
                <a:cs typeface="+mj-cs"/>
              </a:rPr>
              <a:t>5. Proof of </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ＭＳ Ｐゴシック" pitchFamily="4" charset="-128"/>
                <a:cs typeface="+mj-cs"/>
              </a:rPr>
              <a:t>Value </a:t>
            </a:r>
          </a:p>
        </p:txBody>
      </p:sp>
      <p:sp>
        <p:nvSpPr>
          <p:cNvPr id="12" name="Oval 11">
            <a:extLst>
              <a:ext uri="{FF2B5EF4-FFF2-40B4-BE49-F238E27FC236}">
                <a16:creationId xmlns:a16="http://schemas.microsoft.com/office/drawing/2014/main" id="{5951EC92-A77F-17B1-D257-4442209AC53C}"/>
              </a:ext>
            </a:extLst>
          </p:cNvPr>
          <p:cNvSpPr/>
          <p:nvPr/>
        </p:nvSpPr>
        <p:spPr bwMode="auto">
          <a:xfrm>
            <a:off x="5637212" y="5284446"/>
            <a:ext cx="1404276" cy="1066800"/>
          </a:xfrm>
          <a:prstGeom prst="ellipse">
            <a:avLst/>
          </a:prstGeom>
          <a:solidFill>
            <a:srgbClr val="171938"/>
          </a:solidFill>
          <a:ln w="38100" cap="flat" cmpd="sng" algn="ctr">
            <a:solidFill>
              <a:srgbClr val="171938"/>
            </a:solidFill>
            <a:prstDash val="solid"/>
            <a:round/>
            <a:headEnd type="none" w="med" len="med"/>
            <a:tailEnd type="none" w="med" len="med"/>
          </a:ln>
          <a:effectLst/>
        </p:spPr>
        <p:style>
          <a:lnRef idx="0">
            <a:scrgbClr r="0" g="0" b="0"/>
          </a:lnRef>
          <a:fillRef idx="0">
            <a:scrgbClr r="0" g="0" b="0"/>
          </a:fillRef>
          <a:effectRef idx="0">
            <a:scrgbClr r="0" g="0" b="0"/>
          </a:effectRef>
          <a:fontRef idx="major"/>
        </p:style>
        <p:txBody>
          <a:bodyPr vert="horz" wrap="none" lIns="91440" tIns="45720" rIns="91440" bIns="45720" numCol="1" rtlCol="0" anchor="ctr" anchorCtr="0" compatLnSpc="1">
            <a:prstTxWarp prst="textNoShape">
              <a:avLst/>
            </a:prstTxWarp>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ＭＳ Ｐゴシック" pitchFamily="4" charset="-128"/>
                <a:cs typeface="+mj-cs"/>
              </a:rPr>
              <a:t>6. Initial </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ＭＳ Ｐゴシック" pitchFamily="4" charset="-128"/>
                <a:cs typeface="+mj-cs"/>
              </a:rPr>
              <a:t>Clinical </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ＭＳ Ｐゴシック" pitchFamily="4" charset="-128"/>
                <a:cs typeface="+mj-cs"/>
              </a:rPr>
              <a:t>Trials</a:t>
            </a:r>
          </a:p>
        </p:txBody>
      </p:sp>
      <p:sp>
        <p:nvSpPr>
          <p:cNvPr id="13" name="Oval 12">
            <a:extLst>
              <a:ext uri="{FF2B5EF4-FFF2-40B4-BE49-F238E27FC236}">
                <a16:creationId xmlns:a16="http://schemas.microsoft.com/office/drawing/2014/main" id="{56EF53D6-723E-A8B8-CB6F-AEA60DE66A5C}"/>
              </a:ext>
            </a:extLst>
          </p:cNvPr>
          <p:cNvSpPr/>
          <p:nvPr/>
        </p:nvSpPr>
        <p:spPr bwMode="auto">
          <a:xfrm>
            <a:off x="4418012" y="4446246"/>
            <a:ext cx="1404276" cy="1066800"/>
          </a:xfrm>
          <a:prstGeom prst="ellipse">
            <a:avLst/>
          </a:prstGeom>
          <a:solidFill>
            <a:srgbClr val="171938"/>
          </a:solidFill>
          <a:ln w="38100" cap="flat" cmpd="sng" algn="ctr">
            <a:solidFill>
              <a:srgbClr val="171938"/>
            </a:solidFill>
            <a:prstDash val="solid"/>
            <a:round/>
            <a:headEnd type="none" w="med" len="med"/>
            <a:tailEnd type="none" w="med" len="med"/>
          </a:ln>
          <a:effectLst/>
        </p:spPr>
        <p:style>
          <a:lnRef idx="0">
            <a:scrgbClr r="0" g="0" b="0"/>
          </a:lnRef>
          <a:fillRef idx="0">
            <a:scrgbClr r="0" g="0" b="0"/>
          </a:fillRef>
          <a:effectRef idx="0">
            <a:scrgbClr r="0" g="0" b="0"/>
          </a:effectRef>
          <a:fontRef idx="major"/>
        </p:style>
        <p:txBody>
          <a:bodyPr vert="horz" wrap="none" lIns="91440" tIns="45720" rIns="91440" bIns="45720" numCol="1" rtlCol="0" anchor="ctr" anchorCtr="0" compatLnSpc="1">
            <a:prstTxWarp prst="textNoShape">
              <a:avLst/>
            </a:prstTxWarp>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ＭＳ Ｐゴシック" pitchFamily="4" charset="-128"/>
                <a:cs typeface="+mj-cs"/>
              </a:rPr>
              <a:t>7. Validation </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ＭＳ Ｐゴシック" pitchFamily="4" charset="-128"/>
                <a:cs typeface="+mj-cs"/>
              </a:rPr>
              <a:t>of Solution </a:t>
            </a:r>
          </a:p>
        </p:txBody>
      </p:sp>
      <p:sp>
        <p:nvSpPr>
          <p:cNvPr id="14" name="Oval 13">
            <a:extLst>
              <a:ext uri="{FF2B5EF4-FFF2-40B4-BE49-F238E27FC236}">
                <a16:creationId xmlns:a16="http://schemas.microsoft.com/office/drawing/2014/main" id="{37904D2A-2999-E685-68DF-50E988A6B699}"/>
              </a:ext>
            </a:extLst>
          </p:cNvPr>
          <p:cNvSpPr/>
          <p:nvPr/>
        </p:nvSpPr>
        <p:spPr bwMode="auto">
          <a:xfrm>
            <a:off x="3995275" y="3202054"/>
            <a:ext cx="1404276" cy="1066800"/>
          </a:xfrm>
          <a:prstGeom prst="ellipse">
            <a:avLst/>
          </a:prstGeom>
          <a:solidFill>
            <a:srgbClr val="171938"/>
          </a:solidFill>
          <a:ln w="38100" cap="flat" cmpd="sng" algn="ctr">
            <a:solidFill>
              <a:srgbClr val="171938"/>
            </a:solidFill>
            <a:prstDash val="solid"/>
            <a:round/>
            <a:headEnd type="none" w="med" len="med"/>
            <a:tailEnd type="none" w="med" len="med"/>
          </a:ln>
          <a:effectLst/>
        </p:spPr>
        <p:style>
          <a:lnRef idx="0">
            <a:scrgbClr r="0" g="0" b="0"/>
          </a:lnRef>
          <a:fillRef idx="0">
            <a:scrgbClr r="0" g="0" b="0"/>
          </a:fillRef>
          <a:effectRef idx="0">
            <a:scrgbClr r="0" g="0" b="0"/>
          </a:effectRef>
          <a:fontRef idx="major"/>
        </p:style>
        <p:txBody>
          <a:bodyPr vert="horz" wrap="none" lIns="91440" tIns="45720" rIns="91440" bIns="45720" numCol="1" rtlCol="0" anchor="ctr" anchorCtr="0" compatLnSpc="1">
            <a:prstTxWarp prst="textNoShape">
              <a:avLst/>
            </a:prstTxWarp>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ＭＳ Ｐゴシック" pitchFamily="4" charset="-128"/>
                <a:cs typeface="+mj-cs"/>
              </a:rPr>
              <a:t>8. Approval </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ＭＳ Ｐゴシック" pitchFamily="4" charset="-128"/>
                <a:cs typeface="+mj-cs"/>
              </a:rPr>
              <a:t>&amp; Launch</a:t>
            </a:r>
          </a:p>
        </p:txBody>
      </p:sp>
      <p:sp>
        <p:nvSpPr>
          <p:cNvPr id="15" name="Oval 14">
            <a:extLst>
              <a:ext uri="{FF2B5EF4-FFF2-40B4-BE49-F238E27FC236}">
                <a16:creationId xmlns:a16="http://schemas.microsoft.com/office/drawing/2014/main" id="{836039D9-FC04-3030-F958-581DFB61FA03}"/>
              </a:ext>
            </a:extLst>
          </p:cNvPr>
          <p:cNvSpPr/>
          <p:nvPr/>
        </p:nvSpPr>
        <p:spPr bwMode="auto">
          <a:xfrm>
            <a:off x="4393736" y="1964014"/>
            <a:ext cx="1404276" cy="1066800"/>
          </a:xfrm>
          <a:prstGeom prst="ellipse">
            <a:avLst/>
          </a:prstGeom>
          <a:solidFill>
            <a:srgbClr val="171938"/>
          </a:solidFill>
          <a:ln w="38100" cap="flat" cmpd="sng" algn="ctr">
            <a:solidFill>
              <a:srgbClr val="171938"/>
            </a:solidFill>
            <a:prstDash val="solid"/>
            <a:round/>
            <a:headEnd type="none" w="med" len="med"/>
            <a:tailEnd type="none" w="med" len="med"/>
          </a:ln>
          <a:effectLst/>
        </p:spPr>
        <p:style>
          <a:lnRef idx="0">
            <a:scrgbClr r="0" g="0" b="0"/>
          </a:lnRef>
          <a:fillRef idx="0">
            <a:scrgbClr r="0" g="0" b="0"/>
          </a:fillRef>
          <a:effectRef idx="0">
            <a:scrgbClr r="0" g="0" b="0"/>
          </a:effectRef>
          <a:fontRef idx="major"/>
        </p:style>
        <p:txBody>
          <a:bodyPr vert="horz" wrap="none" lIns="91440" tIns="45720" rIns="91440" bIns="45720" numCol="1" rtlCol="0" anchor="ctr" anchorCtr="0" compatLnSpc="1">
            <a:prstTxWarp prst="textNoShape">
              <a:avLst/>
            </a:prstTxWarp>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ＭＳ Ｐゴシック" pitchFamily="4" charset="-128"/>
                <a:cs typeface="+mj-cs"/>
              </a:rPr>
              <a:t>9. Clinical </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ＭＳ Ｐゴシック" pitchFamily="4" charset="-128"/>
                <a:cs typeface="+mj-cs"/>
              </a:rPr>
              <a:t>Use</a:t>
            </a:r>
          </a:p>
        </p:txBody>
      </p:sp>
      <p:sp>
        <p:nvSpPr>
          <p:cNvPr id="16" name="Oval 15">
            <a:extLst>
              <a:ext uri="{FF2B5EF4-FFF2-40B4-BE49-F238E27FC236}">
                <a16:creationId xmlns:a16="http://schemas.microsoft.com/office/drawing/2014/main" id="{1AD16CE2-0335-7F6E-CD63-7FA7BA180272}"/>
              </a:ext>
            </a:extLst>
          </p:cNvPr>
          <p:cNvSpPr/>
          <p:nvPr/>
        </p:nvSpPr>
        <p:spPr bwMode="auto">
          <a:xfrm>
            <a:off x="5637212" y="1093446"/>
            <a:ext cx="1404276" cy="1066800"/>
          </a:xfrm>
          <a:prstGeom prst="ellipse">
            <a:avLst/>
          </a:prstGeom>
          <a:solidFill>
            <a:srgbClr val="171938"/>
          </a:solidFill>
          <a:ln w="38100" cap="flat" cmpd="sng" algn="ctr">
            <a:solidFill>
              <a:srgbClr val="171938"/>
            </a:solidFill>
            <a:prstDash val="solid"/>
            <a:round/>
            <a:headEnd type="none" w="med" len="med"/>
            <a:tailEnd type="none" w="med" len="med"/>
          </a:ln>
          <a:effectLst/>
        </p:spPr>
        <p:style>
          <a:lnRef idx="0">
            <a:scrgbClr r="0" g="0" b="0"/>
          </a:lnRef>
          <a:fillRef idx="0">
            <a:scrgbClr r="0" g="0" b="0"/>
          </a:fillRef>
          <a:effectRef idx="0">
            <a:scrgbClr r="0" g="0" b="0"/>
          </a:effectRef>
          <a:fontRef idx="major"/>
        </p:style>
        <p:txBody>
          <a:bodyPr vert="horz" wrap="none" lIns="91440" tIns="45720" rIns="91440" bIns="45720" numCol="1" rtlCol="0" anchor="ctr" anchorCtr="0" compatLnSpc="1">
            <a:prstTxWarp prst="textNoShape">
              <a:avLst/>
            </a:prstTxWarp>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ＭＳ Ｐゴシック" pitchFamily="4" charset="-128"/>
                <a:cs typeface="+mj-cs"/>
              </a:rPr>
              <a:t>10.</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ＭＳ Ｐゴシック" pitchFamily="4" charset="-128"/>
                <a:cs typeface="+mj-cs"/>
              </a:rPr>
              <a:t>Standard </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ＭＳ Ｐゴシック" pitchFamily="4" charset="-128"/>
                <a:cs typeface="+mj-cs"/>
              </a:rPr>
              <a:t>of Care</a:t>
            </a:r>
          </a:p>
        </p:txBody>
      </p:sp>
      <p:sp>
        <p:nvSpPr>
          <p:cNvPr id="18" name="Oval 17">
            <a:extLst>
              <a:ext uri="{FF2B5EF4-FFF2-40B4-BE49-F238E27FC236}">
                <a16:creationId xmlns:a16="http://schemas.microsoft.com/office/drawing/2014/main" id="{3A2526C6-E1AB-5B25-CB41-9506CACF0B82}"/>
              </a:ext>
            </a:extLst>
          </p:cNvPr>
          <p:cNvSpPr/>
          <p:nvPr/>
        </p:nvSpPr>
        <p:spPr bwMode="auto">
          <a:xfrm>
            <a:off x="7395236" y="1093446"/>
            <a:ext cx="1404276" cy="1066800"/>
          </a:xfrm>
          <a:prstGeom prst="ellipse">
            <a:avLst/>
          </a:prstGeom>
          <a:solidFill>
            <a:srgbClr val="171938"/>
          </a:solidFill>
          <a:ln w="38100" cap="flat" cmpd="sng" algn="ctr">
            <a:solidFill>
              <a:srgbClr val="171938"/>
            </a:solidFill>
            <a:prstDash val="solid"/>
            <a:round/>
            <a:headEnd type="none" w="med" len="med"/>
            <a:tailEnd type="none" w="med" len="med"/>
          </a:ln>
          <a:effectLst/>
        </p:spPr>
        <p:style>
          <a:lnRef idx="0">
            <a:scrgbClr r="0" g="0" b="0"/>
          </a:lnRef>
          <a:fillRef idx="0">
            <a:scrgbClr r="0" g="0" b="0"/>
          </a:fillRef>
          <a:effectRef idx="0">
            <a:scrgbClr r="0" g="0" b="0"/>
          </a:effectRef>
          <a:fontRef idx="major"/>
        </p:style>
        <p:txBody>
          <a:bodyPr vert="horz" wrap="none" lIns="91440" tIns="45720" rIns="91440" bIns="45720" numCol="1" rtlCol="0" anchor="ctr" anchorCtr="0" compatLnSpc="1">
            <a:prstTxWarp prst="textNoShape">
              <a:avLst/>
            </a:prstTxWarp>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ＭＳ Ｐゴシック" pitchFamily="4" charset="-128"/>
                <a:cs typeface="+mj-cs"/>
              </a:rPr>
              <a:t>1. Clinical </a:t>
            </a:r>
          </a:p>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entury Gothic" panose="020B0502020202020204"/>
                <a:ea typeface="ＭＳ Ｐゴシック" pitchFamily="4" charset="-128"/>
                <a:cs typeface="+mj-cs"/>
              </a:rPr>
              <a:t>Need</a:t>
            </a:r>
          </a:p>
        </p:txBody>
      </p:sp>
      <p:sp>
        <p:nvSpPr>
          <p:cNvPr id="3" name="TextBox 2">
            <a:extLst>
              <a:ext uri="{FF2B5EF4-FFF2-40B4-BE49-F238E27FC236}">
                <a16:creationId xmlns:a16="http://schemas.microsoft.com/office/drawing/2014/main" id="{6B9F807E-1A62-45C3-9FFF-68F2F89C23A0}"/>
              </a:ext>
            </a:extLst>
          </p:cNvPr>
          <p:cNvSpPr txBox="1"/>
          <p:nvPr/>
        </p:nvSpPr>
        <p:spPr>
          <a:xfrm>
            <a:off x="5681356" y="2963137"/>
            <a:ext cx="3038659" cy="1200329"/>
          </a:xfrm>
          <a:prstGeom prst="rect">
            <a:avLst/>
          </a:prstGeom>
          <a:noFill/>
        </p:spPr>
        <p:txBody>
          <a:bodyPr wrap="square" rtlCol="0">
            <a:spAutoFit/>
          </a:bodyPr>
          <a:lstStyle/>
          <a:p>
            <a:pPr algn="ctr"/>
            <a:r>
              <a:rPr lang="en-US" i="1" dirty="0">
                <a:solidFill>
                  <a:srgbClr val="000000"/>
                </a:solidFill>
              </a:rPr>
              <a:t>Support from proof of concept </a:t>
            </a:r>
            <a:r>
              <a:rPr lang="en-US" sz="1800" i="1" dirty="0">
                <a:solidFill>
                  <a:srgbClr val="000000"/>
                </a:solidFill>
                <a:latin typeface="+mn-lt"/>
              </a:rPr>
              <a:t>to a human-grade prototype ready for first-in-human-testing </a:t>
            </a:r>
            <a:endParaRPr lang="en-US" i="1" dirty="0"/>
          </a:p>
        </p:txBody>
      </p:sp>
    </p:spTree>
    <p:extLst>
      <p:ext uri="{BB962C8B-B14F-4D97-AF65-F5344CB8AC3E}">
        <p14:creationId xmlns:p14="http://schemas.microsoft.com/office/powerpoint/2010/main" val="1193116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Dollar">
            <a:extLst>
              <a:ext uri="{FF2B5EF4-FFF2-40B4-BE49-F238E27FC236}">
                <a16:creationId xmlns:a16="http://schemas.microsoft.com/office/drawing/2014/main" id="{7844A457-9F32-905A-4036-82CA806B25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1690" y="1130119"/>
            <a:ext cx="3932079" cy="393207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4" name="Arc 13">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3A882D-20EF-35F3-02E5-A4EEC88A6D3A}"/>
              </a:ext>
            </a:extLst>
          </p:cNvPr>
          <p:cNvSpPr>
            <a:spLocks noGrp="1"/>
          </p:cNvSpPr>
          <p:nvPr>
            <p:ph type="title"/>
          </p:nvPr>
        </p:nvSpPr>
        <p:spPr>
          <a:xfrm>
            <a:off x="459807" y="754407"/>
            <a:ext cx="7130142" cy="1325563"/>
          </a:xfrm>
        </p:spPr>
        <p:txBody>
          <a:bodyPr>
            <a:noAutofit/>
          </a:bodyPr>
          <a:lstStyle/>
          <a:p>
            <a:r>
              <a:rPr lang="en-US" sz="3400" dirty="0"/>
              <a:t>Funding Opportunity</a:t>
            </a:r>
            <a:br>
              <a:rPr lang="en-US" sz="3400" dirty="0"/>
            </a:br>
            <a:r>
              <a:rPr lang="en-US" sz="3400" dirty="0"/>
              <a:t>https://blueprintneurotech.org/</a:t>
            </a:r>
          </a:p>
        </p:txBody>
      </p:sp>
      <p:sp>
        <p:nvSpPr>
          <p:cNvPr id="3" name="Content Placeholder 2">
            <a:extLst>
              <a:ext uri="{FF2B5EF4-FFF2-40B4-BE49-F238E27FC236}">
                <a16:creationId xmlns:a16="http://schemas.microsoft.com/office/drawing/2014/main" id="{DF2D10BD-EF93-2BD1-489F-61175ADF2E1D}"/>
              </a:ext>
            </a:extLst>
          </p:cNvPr>
          <p:cNvSpPr>
            <a:spLocks noGrp="1"/>
          </p:cNvSpPr>
          <p:nvPr>
            <p:ph idx="1"/>
          </p:nvPr>
        </p:nvSpPr>
        <p:spPr>
          <a:xfrm>
            <a:off x="459807" y="2160028"/>
            <a:ext cx="7446514" cy="3867045"/>
          </a:xfrm>
        </p:spPr>
        <p:txBody>
          <a:bodyPr>
            <a:normAutofit/>
          </a:bodyPr>
          <a:lstStyle/>
          <a:p>
            <a:pPr>
              <a:spcAft>
                <a:spcPts val="1200"/>
              </a:spcAft>
            </a:pPr>
            <a:r>
              <a:rPr lang="en-US" sz="2200" dirty="0"/>
              <a:t>Awards from NTH or CINTA will rarely exceed $500,000 in direct costs per year for a period of up to 4 years. </a:t>
            </a:r>
          </a:p>
          <a:p>
            <a:pPr>
              <a:spcAft>
                <a:spcPts val="1200"/>
              </a:spcAft>
            </a:pPr>
            <a:r>
              <a:rPr lang="en-US" sz="2200" dirty="0"/>
              <a:t>In addition to monetary support, awardees will receive ongoing, specialized support from mentors experienced in developing and commercializing neurotech devices.</a:t>
            </a:r>
          </a:p>
          <a:p>
            <a:r>
              <a:rPr lang="en-US" sz="2200" dirty="0"/>
              <a:t>Awardees will work with their mentor for several hours each week to focus on business, regulatory, clinical, and technical factors that may impede commercialization. </a:t>
            </a:r>
          </a:p>
        </p:txBody>
      </p:sp>
    </p:spTree>
    <p:extLst>
      <p:ext uri="{BB962C8B-B14F-4D97-AF65-F5344CB8AC3E}">
        <p14:creationId xmlns:p14="http://schemas.microsoft.com/office/powerpoint/2010/main" val="3070005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05667-5B89-5BF9-2DB9-3F3AB2140BE5}"/>
              </a:ext>
            </a:extLst>
          </p:cNvPr>
          <p:cNvSpPr>
            <a:spLocks noGrp="1"/>
          </p:cNvSpPr>
          <p:nvPr>
            <p:ph type="title"/>
          </p:nvPr>
        </p:nvSpPr>
        <p:spPr/>
        <p:txBody>
          <a:bodyPr>
            <a:normAutofit/>
          </a:bodyPr>
          <a:lstStyle/>
          <a:p>
            <a:r>
              <a:rPr lang="en-US" dirty="0"/>
              <a:t>Additional Blueprint MedTech Resources</a:t>
            </a:r>
          </a:p>
        </p:txBody>
      </p:sp>
      <p:sp>
        <p:nvSpPr>
          <p:cNvPr id="3" name="Content Placeholder 2">
            <a:extLst>
              <a:ext uri="{FF2B5EF4-FFF2-40B4-BE49-F238E27FC236}">
                <a16:creationId xmlns:a16="http://schemas.microsoft.com/office/drawing/2014/main" id="{7D35736B-526C-5EF9-2FC2-52E94D79786B}"/>
              </a:ext>
            </a:extLst>
          </p:cNvPr>
          <p:cNvSpPr>
            <a:spLocks noGrp="1"/>
          </p:cNvSpPr>
          <p:nvPr>
            <p:ph idx="1"/>
          </p:nvPr>
        </p:nvSpPr>
        <p:spPr>
          <a:xfrm>
            <a:off x="838200" y="1499129"/>
            <a:ext cx="10515600" cy="3373954"/>
          </a:xfrm>
        </p:spPr>
        <p:txBody>
          <a:bodyPr/>
          <a:lstStyle/>
          <a:p>
            <a:r>
              <a:rPr lang="en-US" dirty="0"/>
              <a:t>Resources to plan and support prototype</a:t>
            </a:r>
            <a:r>
              <a:rPr lang="en-US" b="1" dirty="0"/>
              <a:t> </a:t>
            </a:r>
            <a:r>
              <a:rPr lang="en-US" dirty="0"/>
              <a:t>development, team building, needs assessment, and other early translational activities.</a:t>
            </a:r>
          </a:p>
          <a:p>
            <a:pPr lvl="0"/>
            <a:r>
              <a:rPr lang="en-US" dirty="0"/>
              <a:t>Assistance from hubs and consultants (e.g., design, regulatory, reimbursement, intellectual property, commercialization, and strategic partnership issues).</a:t>
            </a:r>
          </a:p>
          <a:p>
            <a:pPr lvl="0"/>
            <a:r>
              <a:rPr lang="en-US" dirty="0"/>
              <a:t>Other resources listed on the </a:t>
            </a:r>
            <a:r>
              <a:rPr lang="en-US" u="sng" dirty="0">
                <a:hlinkClick r:id="rId2"/>
              </a:rPr>
              <a:t>Blueprint MedTech website</a:t>
            </a:r>
            <a:endParaRPr lang="en-US" dirty="0"/>
          </a:p>
          <a:p>
            <a:endParaRPr lang="en-US" dirty="0"/>
          </a:p>
        </p:txBody>
      </p:sp>
      <p:sp>
        <p:nvSpPr>
          <p:cNvPr id="5" name="TextBox 4">
            <a:extLst>
              <a:ext uri="{FF2B5EF4-FFF2-40B4-BE49-F238E27FC236}">
                <a16:creationId xmlns:a16="http://schemas.microsoft.com/office/drawing/2014/main" id="{4D1A2F18-37D0-973C-2243-5B7778DDE7C7}"/>
              </a:ext>
            </a:extLst>
          </p:cNvPr>
          <p:cNvSpPr txBox="1"/>
          <p:nvPr/>
        </p:nvSpPr>
        <p:spPr>
          <a:xfrm>
            <a:off x="2140092" y="4689933"/>
            <a:ext cx="9030789" cy="1631216"/>
          </a:xfrm>
          <a:prstGeom prst="rect">
            <a:avLst/>
          </a:prstGeom>
          <a:noFill/>
        </p:spPr>
        <p:txBody>
          <a:bodyPr wrap="square">
            <a:spAutoFit/>
          </a:bodyPr>
          <a:lstStyle/>
          <a:p>
            <a:pPr marL="0" marR="0">
              <a:spcBef>
                <a:spcPts val="0"/>
              </a:spcBef>
              <a:spcAft>
                <a:spcPts val="0"/>
              </a:spcAft>
            </a:pPr>
            <a:r>
              <a:rPr lang="en-US" sz="2000" dirty="0">
                <a:ea typeface="Calibri" panose="020F0502020204030204" pitchFamily="34" charset="0"/>
                <a:cs typeface="Times New Roman" panose="02020603050405020304" pitchFamily="18" charset="0"/>
              </a:rPr>
              <a:t>Upon </a:t>
            </a:r>
            <a:r>
              <a:rPr lang="en-US" sz="2000" dirty="0">
                <a:effectLst/>
                <a:ea typeface="Calibri" panose="020F0502020204030204" pitchFamily="34" charset="0"/>
                <a:cs typeface="Times New Roman" panose="02020603050405020304" pitchFamily="18" charset="0"/>
              </a:rPr>
              <a:t>successful completion, teams should either have non-governmental funding secured or be ready for entry into the companion solicitations from NIH: </a:t>
            </a:r>
          </a:p>
          <a:p>
            <a:pPr marL="342900" marR="0" lvl="0" indent="-342900">
              <a:spcBef>
                <a:spcPts val="0"/>
              </a:spcBef>
              <a:spcAft>
                <a:spcPts val="0"/>
              </a:spcAft>
              <a:buFont typeface="Symbol" pitchFamily="2" charset="2"/>
              <a:buChar char=""/>
            </a:pPr>
            <a:r>
              <a:rPr lang="en-US" sz="2000" u="sng" dirty="0">
                <a:solidFill>
                  <a:srgbClr val="0563C1"/>
                </a:solidFill>
                <a:effectLst/>
                <a:ea typeface="Calibri" panose="020F0502020204030204" pitchFamily="34" charset="0"/>
                <a:cs typeface="Times New Roman" panose="02020603050405020304" pitchFamily="18" charset="0"/>
                <a:hlinkClick r:id="rId2"/>
              </a:rPr>
              <a:t>Blueprint MedTech: Translator (UG3/UH3)</a:t>
            </a:r>
            <a:endParaRPr lang="en-US" sz="2000" dirty="0">
              <a:effectLs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2000" u="sng" dirty="0">
                <a:solidFill>
                  <a:srgbClr val="0563C1"/>
                </a:solidFill>
                <a:effectLst/>
                <a:ea typeface="Calibri" panose="020F0502020204030204" pitchFamily="34" charset="0"/>
                <a:cs typeface="Times New Roman" panose="02020603050405020304" pitchFamily="18" charset="0"/>
                <a:hlinkClick r:id="rId2"/>
              </a:rPr>
              <a:t>Blueprint Medtech: Small Business Translator (U44)</a:t>
            </a:r>
            <a:endParaRPr lang="en-US"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0166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E134A4-617B-A24A-A6C0-FF396A3C7E9D}"/>
              </a:ext>
            </a:extLst>
          </p:cNvPr>
          <p:cNvPicPr>
            <a:picLocks noChangeAspect="1"/>
          </p:cNvPicPr>
          <p:nvPr/>
        </p:nvPicPr>
        <p:blipFill>
          <a:blip r:embed="rId2"/>
          <a:stretch>
            <a:fillRect/>
          </a:stretch>
        </p:blipFill>
        <p:spPr>
          <a:xfrm>
            <a:off x="2043311" y="631629"/>
            <a:ext cx="8358128" cy="6071616"/>
          </a:xfrm>
          <a:prstGeom prst="rect">
            <a:avLst/>
          </a:prstGeom>
        </p:spPr>
      </p:pic>
      <p:sp>
        <p:nvSpPr>
          <p:cNvPr id="3" name="TextBox 2">
            <a:extLst>
              <a:ext uri="{FF2B5EF4-FFF2-40B4-BE49-F238E27FC236}">
                <a16:creationId xmlns:a16="http://schemas.microsoft.com/office/drawing/2014/main" id="{AB91C968-5AC7-8A6A-87A0-233B02834BB8}"/>
              </a:ext>
            </a:extLst>
          </p:cNvPr>
          <p:cNvSpPr txBox="1"/>
          <p:nvPr/>
        </p:nvSpPr>
        <p:spPr>
          <a:xfrm>
            <a:off x="704849" y="154755"/>
            <a:ext cx="11011903" cy="369332"/>
          </a:xfrm>
          <a:prstGeom prst="rect">
            <a:avLst/>
          </a:prstGeom>
          <a:noFill/>
        </p:spPr>
        <p:txBody>
          <a:bodyPr wrap="square">
            <a:spAutoFit/>
          </a:bodyPr>
          <a:lstStyle/>
          <a:p>
            <a:r>
              <a:rPr lang="en-US" dirty="0">
                <a:hlinkClick r:id="rId3"/>
              </a:rPr>
              <a:t>https://</a:t>
            </a:r>
            <a:r>
              <a:rPr lang="en-US" dirty="0" err="1">
                <a:hlinkClick r:id="rId3"/>
              </a:rPr>
              <a:t>neuroscienceblueprint.nih.gov</a:t>
            </a:r>
            <a:r>
              <a:rPr lang="en-US" dirty="0">
                <a:hlinkClick r:id="rId3"/>
              </a:rPr>
              <a:t>/neurotherapeutics/blueprint-</a:t>
            </a:r>
            <a:r>
              <a:rPr lang="en-US" dirty="0" err="1">
                <a:hlinkClick r:id="rId3"/>
              </a:rPr>
              <a:t>medtech</a:t>
            </a:r>
            <a:r>
              <a:rPr lang="en-US" dirty="0">
                <a:hlinkClick r:id="rId3"/>
              </a:rPr>
              <a:t>/resources</a:t>
            </a:r>
            <a:endParaRPr lang="en-US" dirty="0"/>
          </a:p>
        </p:txBody>
      </p:sp>
    </p:spTree>
    <p:extLst>
      <p:ext uri="{BB962C8B-B14F-4D97-AF65-F5344CB8AC3E}">
        <p14:creationId xmlns:p14="http://schemas.microsoft.com/office/powerpoint/2010/main" val="1865589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DD673-D433-1668-FFDE-1784E63E66E4}"/>
              </a:ext>
            </a:extLst>
          </p:cNvPr>
          <p:cNvSpPr>
            <a:spLocks noGrp="1"/>
          </p:cNvSpPr>
          <p:nvPr>
            <p:ph type="title"/>
          </p:nvPr>
        </p:nvSpPr>
        <p:spPr>
          <a:xfrm>
            <a:off x="838200" y="225166"/>
            <a:ext cx="10515600" cy="1325563"/>
          </a:xfrm>
        </p:spPr>
        <p:txBody>
          <a:bodyPr/>
          <a:lstStyle/>
          <a:p>
            <a:r>
              <a:rPr lang="en-US" dirty="0"/>
              <a:t>Participating Centers and Institutes</a:t>
            </a:r>
          </a:p>
        </p:txBody>
      </p:sp>
      <p:sp>
        <p:nvSpPr>
          <p:cNvPr id="3" name="Content Placeholder 2">
            <a:extLst>
              <a:ext uri="{FF2B5EF4-FFF2-40B4-BE49-F238E27FC236}">
                <a16:creationId xmlns:a16="http://schemas.microsoft.com/office/drawing/2014/main" id="{136CABB6-0626-8BEA-CFC2-1E7AEC774163}"/>
              </a:ext>
            </a:extLst>
          </p:cNvPr>
          <p:cNvSpPr>
            <a:spLocks noGrp="1"/>
          </p:cNvSpPr>
          <p:nvPr>
            <p:ph idx="1"/>
          </p:nvPr>
        </p:nvSpPr>
        <p:spPr>
          <a:xfrm>
            <a:off x="2182536" y="4490315"/>
            <a:ext cx="9171264" cy="2272781"/>
          </a:xfrm>
        </p:spPr>
        <p:txBody>
          <a:bodyPr>
            <a:normAutofit fontScale="92500"/>
          </a:bodyPr>
          <a:lstStyle/>
          <a:p>
            <a:pPr marL="0" indent="0">
              <a:buNone/>
            </a:pPr>
            <a:r>
              <a:rPr lang="en-US" sz="1800" dirty="0"/>
              <a:t>Applications must focus on a disorder of the nervous system in an area of interest of the </a:t>
            </a:r>
            <a:r>
              <a:rPr lang="en-US" sz="1800" u="sng" dirty="0">
                <a:hlinkClick r:id="rId3"/>
              </a:rPr>
              <a:t>NIH Participating Institutes/Centers for the Blueprint MedTech: Incubator Hubs program</a:t>
            </a:r>
            <a:r>
              <a:rPr lang="en-US" sz="1800" dirty="0"/>
              <a:t>.  </a:t>
            </a:r>
          </a:p>
          <a:p>
            <a:pPr marL="0" indent="0">
              <a:buNone/>
            </a:pPr>
            <a:r>
              <a:rPr lang="en-US" sz="1800" dirty="0"/>
              <a:t>Applications outside the mission of these participating Institutes/Centers will not receive funding. Contact Institute Program Officer for questions about </a:t>
            </a:r>
            <a:r>
              <a:rPr lang="en-US" sz="1800" b="1" dirty="0"/>
              <a:t>mission fit only</a:t>
            </a:r>
            <a:r>
              <a:rPr lang="en-US" sz="1800" dirty="0"/>
              <a:t>.  </a:t>
            </a:r>
          </a:p>
          <a:p>
            <a:pPr marL="0" indent="0">
              <a:buNone/>
            </a:pPr>
            <a:r>
              <a:rPr lang="en-US" sz="1800" dirty="0"/>
              <a:t>Please forward all other questions to </a:t>
            </a:r>
            <a:r>
              <a:rPr lang="en-US" sz="1800" u="sng" dirty="0">
                <a:solidFill>
                  <a:srgbClr val="0070C0"/>
                </a:solidFill>
                <a:hlinkClick r:id="rId4">
                  <a:extLst>
                    <a:ext uri="{A12FA001-AC4F-418D-AE19-62706E023703}">
                      <ahyp:hlinkClr xmlns:ahyp="http://schemas.microsoft.com/office/drawing/2018/hyperlinkcolor" val="tx"/>
                    </a:ext>
                  </a:extLst>
                </a:hlinkClick>
              </a:rPr>
              <a:t>info@blueprintneurotech.org</a:t>
            </a:r>
            <a:r>
              <a:rPr lang="en-US" sz="1800" u="sng" dirty="0">
                <a:solidFill>
                  <a:srgbClr val="0070C0"/>
                </a:solidFill>
              </a:rPr>
              <a:t>. </a:t>
            </a:r>
            <a:endParaRPr lang="en-US" sz="1800" dirty="0"/>
          </a:p>
          <a:p>
            <a:pPr marL="0" indent="0">
              <a:buNone/>
            </a:pPr>
            <a:r>
              <a:rPr lang="en-US" sz="1800" dirty="0">
                <a:hlinkClick r:id="rId5"/>
              </a:rPr>
              <a:t>https://neuroscienceblueprint.nih.gov/neurotherapeutics/blueprint-medtech/blueprint-medtech-ics-and-contacts</a:t>
            </a:r>
            <a:endParaRPr lang="en-US" sz="1800" dirty="0"/>
          </a:p>
        </p:txBody>
      </p:sp>
      <p:sp>
        <p:nvSpPr>
          <p:cNvPr id="6" name="TextBox 5">
            <a:extLst>
              <a:ext uri="{FF2B5EF4-FFF2-40B4-BE49-F238E27FC236}">
                <a16:creationId xmlns:a16="http://schemas.microsoft.com/office/drawing/2014/main" id="{A0566115-2FD6-D0D8-639B-AC32DBFC1EF2}"/>
              </a:ext>
            </a:extLst>
          </p:cNvPr>
          <p:cNvSpPr txBox="1"/>
          <p:nvPr/>
        </p:nvSpPr>
        <p:spPr>
          <a:xfrm>
            <a:off x="838200" y="1231294"/>
            <a:ext cx="10197547" cy="3139321"/>
          </a:xfrm>
          <a:prstGeom prst="rect">
            <a:avLst/>
          </a:prstGeom>
          <a:noFill/>
        </p:spPr>
        <p:txBody>
          <a:bodyPr wrap="square">
            <a:spAutoFit/>
          </a:bodyPr>
          <a:lstStyle/>
          <a:p>
            <a:pPr marL="285750" indent="-285750">
              <a:buFont typeface="Arial" panose="020B0604020202020204" pitchFamily="34" charset="0"/>
              <a:buChar char="•"/>
            </a:pPr>
            <a:r>
              <a:rPr lang="en-US" dirty="0">
                <a:effectLst/>
                <a:ea typeface="Times New Roman" panose="02020603050405020304" pitchFamily="18" charset="0"/>
              </a:rPr>
              <a:t>National Institute of Biomedical Imaging and Bioengineering (NIBIB), </a:t>
            </a:r>
          </a:p>
          <a:p>
            <a:pPr marL="285750" indent="-285750">
              <a:buFont typeface="Arial" panose="020B0604020202020204" pitchFamily="34" charset="0"/>
              <a:buChar char="•"/>
            </a:pPr>
            <a:r>
              <a:rPr lang="en-US" dirty="0">
                <a:effectLst/>
                <a:ea typeface="Times New Roman" panose="02020603050405020304" pitchFamily="18" charset="0"/>
              </a:rPr>
              <a:t>National Center for Complementary and Integrative Health (NCCIH), </a:t>
            </a:r>
          </a:p>
          <a:p>
            <a:pPr marL="285750" indent="-285750">
              <a:buFont typeface="Arial" panose="020B0604020202020204" pitchFamily="34" charset="0"/>
              <a:buChar char="•"/>
            </a:pPr>
            <a:r>
              <a:rPr lang="en-US" dirty="0">
                <a:effectLst/>
                <a:ea typeface="Times New Roman" panose="02020603050405020304" pitchFamily="18" charset="0"/>
              </a:rPr>
              <a:t>National Eye Institute (NEI), </a:t>
            </a:r>
          </a:p>
          <a:p>
            <a:pPr marL="285750" indent="-285750">
              <a:buFont typeface="Arial" panose="020B0604020202020204" pitchFamily="34" charset="0"/>
              <a:buChar char="•"/>
            </a:pPr>
            <a:r>
              <a:rPr lang="en-US" dirty="0">
                <a:effectLst/>
                <a:ea typeface="Times New Roman" panose="02020603050405020304" pitchFamily="18" charset="0"/>
              </a:rPr>
              <a:t>National Institute on Aging (NIA), </a:t>
            </a:r>
          </a:p>
          <a:p>
            <a:pPr marL="285750" indent="-285750">
              <a:buFont typeface="Arial" panose="020B0604020202020204" pitchFamily="34" charset="0"/>
              <a:buChar char="•"/>
            </a:pPr>
            <a:r>
              <a:rPr lang="en-US" dirty="0">
                <a:effectLst/>
                <a:ea typeface="Times New Roman" panose="02020603050405020304" pitchFamily="18" charset="0"/>
              </a:rPr>
              <a:t>National Institute on Alcohol Abuse and Alcoholism (NIAAA), </a:t>
            </a:r>
          </a:p>
          <a:p>
            <a:pPr marL="285750" indent="-285750">
              <a:buFont typeface="Arial" panose="020B0604020202020204" pitchFamily="34" charset="0"/>
              <a:buChar char="•"/>
            </a:pPr>
            <a:r>
              <a:rPr lang="en-US" i="1" dirty="0">
                <a:effectLst/>
                <a:ea typeface="Times New Roman" panose="02020603050405020304" pitchFamily="18" charset="0"/>
              </a:rPr>
              <a:t>Eunice Kennedy Shriver</a:t>
            </a:r>
            <a:r>
              <a:rPr lang="en-US" dirty="0">
                <a:effectLst/>
                <a:ea typeface="Times New Roman" panose="02020603050405020304" pitchFamily="18" charset="0"/>
              </a:rPr>
              <a:t> National Institute of Child Health and Human Development (NICHD), </a:t>
            </a:r>
          </a:p>
          <a:p>
            <a:pPr marL="285750" indent="-285750">
              <a:buFont typeface="Arial" panose="020B0604020202020204" pitchFamily="34" charset="0"/>
              <a:buChar char="•"/>
            </a:pPr>
            <a:r>
              <a:rPr lang="en-US" dirty="0">
                <a:effectLst/>
                <a:ea typeface="Times New Roman" panose="02020603050405020304" pitchFamily="18" charset="0"/>
              </a:rPr>
              <a:t>National Institute on Drug Abuse (NIDA), </a:t>
            </a:r>
          </a:p>
          <a:p>
            <a:pPr marL="285750" indent="-285750">
              <a:buFont typeface="Arial" panose="020B0604020202020204" pitchFamily="34" charset="0"/>
              <a:buChar char="•"/>
            </a:pPr>
            <a:r>
              <a:rPr lang="en-US" dirty="0">
                <a:effectLst/>
                <a:ea typeface="Times New Roman" panose="02020603050405020304" pitchFamily="18" charset="0"/>
              </a:rPr>
              <a:t>National Institute of Dental and Craniofacial Research (NIDCR), </a:t>
            </a:r>
          </a:p>
          <a:p>
            <a:pPr marL="285750" indent="-285750">
              <a:buFont typeface="Arial" panose="020B0604020202020204" pitchFamily="34" charset="0"/>
              <a:buChar char="•"/>
            </a:pPr>
            <a:r>
              <a:rPr lang="en-US" dirty="0">
                <a:effectLst/>
                <a:ea typeface="Times New Roman" panose="02020603050405020304" pitchFamily="18" charset="0"/>
              </a:rPr>
              <a:t>National Institute of Mental Health (NIMH), </a:t>
            </a:r>
          </a:p>
          <a:p>
            <a:pPr marL="285750" indent="-285750">
              <a:buFont typeface="Arial" panose="020B0604020202020204" pitchFamily="34" charset="0"/>
              <a:buChar char="•"/>
            </a:pPr>
            <a:r>
              <a:rPr lang="en-US" dirty="0">
                <a:effectLst/>
                <a:ea typeface="Times New Roman" panose="02020603050405020304" pitchFamily="18" charset="0"/>
              </a:rPr>
              <a:t>National Institute of Neurological Disorders and Stroke (NINDS), and </a:t>
            </a:r>
          </a:p>
          <a:p>
            <a:pPr marL="285750" indent="-285750">
              <a:buFont typeface="Arial" panose="020B0604020202020204" pitchFamily="34" charset="0"/>
              <a:buChar char="•"/>
            </a:pPr>
            <a:r>
              <a:rPr lang="en-US" dirty="0">
                <a:effectLst/>
                <a:ea typeface="Times New Roman" panose="02020603050405020304" pitchFamily="18" charset="0"/>
              </a:rPr>
              <a:t>Office of Behavioral and Social Sciences Research (OBSSR)</a:t>
            </a:r>
            <a:r>
              <a:rPr lang="en-US" dirty="0">
                <a:effectLst/>
              </a:rPr>
              <a:t> </a:t>
            </a:r>
            <a:endParaRPr lang="en-US" dirty="0"/>
          </a:p>
        </p:txBody>
      </p:sp>
    </p:spTree>
    <p:extLst>
      <p:ext uri="{BB962C8B-B14F-4D97-AF65-F5344CB8AC3E}">
        <p14:creationId xmlns:p14="http://schemas.microsoft.com/office/powerpoint/2010/main" val="2861857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Arc 10">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A209B8-4C9E-88B7-758D-10F23794BB02}"/>
              </a:ext>
            </a:extLst>
          </p:cNvPr>
          <p:cNvSpPr>
            <a:spLocks noGrp="1"/>
          </p:cNvSpPr>
          <p:nvPr>
            <p:ph type="title"/>
          </p:nvPr>
        </p:nvSpPr>
        <p:spPr>
          <a:xfrm>
            <a:off x="820415" y="643467"/>
            <a:ext cx="2951205" cy="2987899"/>
          </a:xfrm>
        </p:spPr>
        <p:txBody>
          <a:bodyPr>
            <a:normAutofit/>
          </a:bodyPr>
          <a:lstStyle/>
          <a:p>
            <a:r>
              <a:rPr lang="en-US" dirty="0">
                <a:solidFill>
                  <a:srgbClr val="FFFFFF"/>
                </a:solidFill>
              </a:rPr>
              <a:t>Eligibility</a:t>
            </a:r>
          </a:p>
        </p:txBody>
      </p:sp>
      <p:sp>
        <p:nvSpPr>
          <p:cNvPr id="17" name="Rectangle: Rounded Corners 12">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Content Placeholder 2">
            <a:extLst>
              <a:ext uri="{FF2B5EF4-FFF2-40B4-BE49-F238E27FC236}">
                <a16:creationId xmlns:a16="http://schemas.microsoft.com/office/drawing/2014/main" id="{044C5F77-F1CD-1D46-ADE6-B23CD833D43B}"/>
              </a:ext>
            </a:extLst>
          </p:cNvPr>
          <p:cNvGraphicFramePr>
            <a:graphicFrameLocks noGrp="1"/>
          </p:cNvGraphicFramePr>
          <p:nvPr>
            <p:ph idx="1"/>
            <p:extLst>
              <p:ext uri="{D42A27DB-BD31-4B8C-83A1-F6EECF244321}">
                <p14:modId xmlns:p14="http://schemas.microsoft.com/office/powerpoint/2010/main" val="3933717681"/>
              </p:ext>
            </p:extLst>
          </p:nvPr>
        </p:nvGraphicFramePr>
        <p:xfrm>
          <a:off x="4763911" y="1060173"/>
          <a:ext cx="6735443" cy="4744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DDAB3073-D6CC-BE8C-AA75-6EA515D0374F}"/>
              </a:ext>
            </a:extLst>
          </p:cNvPr>
          <p:cNvSpPr txBox="1"/>
          <p:nvPr/>
        </p:nvSpPr>
        <p:spPr>
          <a:xfrm>
            <a:off x="314209" y="3189927"/>
            <a:ext cx="4032014" cy="3046988"/>
          </a:xfrm>
          <a:prstGeom prst="rect">
            <a:avLst/>
          </a:prstGeom>
          <a:noFill/>
        </p:spPr>
        <p:txBody>
          <a:bodyPr wrap="square">
            <a:spAutoFit/>
          </a:bodyPr>
          <a:lstStyle/>
          <a:p>
            <a:pPr marL="0" marR="0">
              <a:spcBef>
                <a:spcPts val="0"/>
              </a:spcBef>
              <a:spcAft>
                <a:spcPts val="0"/>
              </a:spcAft>
            </a:pPr>
            <a:r>
              <a:rPr lang="en-US" sz="2400" i="1" dirty="0">
                <a:effectLst/>
                <a:latin typeface="Arial" panose="020B0604020202020204" pitchFamily="34" charset="0"/>
                <a:ea typeface="Times New Roman" panose="02020603050405020304" pitchFamily="18" charset="0"/>
              </a:rPr>
              <a:t>The Blueprint Hubs and NIH encourage applicants from women, underrepresented racial and ethnic groups, as well as individuals with disabilities in the translational workforce to apply.</a:t>
            </a:r>
            <a:endParaRPr lang="en-US" sz="24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19824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FAC35-DED9-D56B-8ECA-B7C52EDF841D}"/>
              </a:ext>
            </a:extLst>
          </p:cNvPr>
          <p:cNvSpPr>
            <a:spLocks noGrp="1"/>
          </p:cNvSpPr>
          <p:nvPr>
            <p:ph type="title"/>
          </p:nvPr>
        </p:nvSpPr>
        <p:spPr/>
        <p:txBody>
          <a:bodyPr/>
          <a:lstStyle/>
          <a:p>
            <a:r>
              <a:rPr lang="en-US" dirty="0"/>
              <a:t>Review Process</a:t>
            </a:r>
          </a:p>
        </p:txBody>
      </p:sp>
      <p:graphicFrame>
        <p:nvGraphicFramePr>
          <p:cNvPr id="5" name="Content Placeholder 2">
            <a:extLst>
              <a:ext uri="{FF2B5EF4-FFF2-40B4-BE49-F238E27FC236}">
                <a16:creationId xmlns:a16="http://schemas.microsoft.com/office/drawing/2014/main" id="{A9CFCF6F-8E9B-3214-CA61-72EB4B2D9A32}"/>
              </a:ext>
            </a:extLst>
          </p:cNvPr>
          <p:cNvGraphicFramePr>
            <a:graphicFrameLocks noGrp="1"/>
          </p:cNvGraphicFramePr>
          <p:nvPr>
            <p:ph idx="1"/>
            <p:extLst>
              <p:ext uri="{D42A27DB-BD31-4B8C-83A1-F6EECF244321}">
                <p14:modId xmlns:p14="http://schemas.microsoft.com/office/powerpoint/2010/main" val="1602543981"/>
              </p:ext>
            </p:extLst>
          </p:nvPr>
        </p:nvGraphicFramePr>
        <p:xfrm>
          <a:off x="838200" y="1760310"/>
          <a:ext cx="10515600" cy="3859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1419CB4-319C-EF7E-BB55-0D60A111621A}"/>
              </a:ext>
            </a:extLst>
          </p:cNvPr>
          <p:cNvSpPr txBox="1"/>
          <p:nvPr/>
        </p:nvSpPr>
        <p:spPr>
          <a:xfrm>
            <a:off x="2397034" y="5934670"/>
            <a:ext cx="9294223" cy="646331"/>
          </a:xfrm>
          <a:prstGeom prst="rect">
            <a:avLst/>
          </a:prstGeom>
          <a:noFill/>
        </p:spPr>
        <p:txBody>
          <a:bodyPr wrap="square">
            <a:spAutoFit/>
          </a:bodyPr>
          <a:lstStyle/>
          <a:p>
            <a:pPr lvl="0"/>
            <a:r>
              <a:rPr lang="en-US" dirty="0"/>
              <a:t>*sections of the form have word limits and there is an upload with a page limit, but there really is not an overall page limit per se.</a:t>
            </a:r>
          </a:p>
        </p:txBody>
      </p:sp>
    </p:spTree>
    <p:extLst>
      <p:ext uri="{BB962C8B-B14F-4D97-AF65-F5344CB8AC3E}">
        <p14:creationId xmlns:p14="http://schemas.microsoft.com/office/powerpoint/2010/main" val="3893587599"/>
      </p:ext>
    </p:extLst>
  </p:cSld>
  <p:clrMapOvr>
    <a:masterClrMapping/>
  </p:clrMapOvr>
</p:sld>
</file>

<file path=ppt/theme/theme1.xml><?xml version="1.0" encoding="utf-8"?>
<a:theme xmlns:a="http://schemas.openxmlformats.org/drawingml/2006/main" name="ShapesVTI">
  <a:themeElements>
    <a:clrScheme name="Offic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estival">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c115e21-f316-45ec-b5ee-4d02c8278899" xsi:nil="true"/>
    <lcf76f155ced4ddcb4097134ff3c332f xmlns="7d457690-fdc7-4250-bbed-d027414671b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51E71625027C4BA57AE17E6209C609" ma:contentTypeVersion="13" ma:contentTypeDescription="Create a new document." ma:contentTypeScope="" ma:versionID="cf4a1837f5e764491bd4cb3a2f348a88">
  <xsd:schema xmlns:xsd="http://www.w3.org/2001/XMLSchema" xmlns:xs="http://www.w3.org/2001/XMLSchema" xmlns:p="http://schemas.microsoft.com/office/2006/metadata/properties" xmlns:ns2="7d457690-fdc7-4250-bbed-d027414671ba" xmlns:ns3="ac115e21-f316-45ec-b5ee-4d02c8278899" targetNamespace="http://schemas.microsoft.com/office/2006/metadata/properties" ma:root="true" ma:fieldsID="bc8da0ba7fa9efbcb245500b8b7b5a9d" ns2:_="" ns3:_="">
    <xsd:import namespace="7d457690-fdc7-4250-bbed-d027414671ba"/>
    <xsd:import namespace="ac115e21-f316-45ec-b5ee-4d02c82788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457690-fdc7-4250-bbed-d02741467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115e21-f316-45ec-b5ee-4d02c827889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cf128fe-34df-42c4-be69-860a59c090cd}" ma:internalName="TaxCatchAll" ma:showField="CatchAllData" ma:web="ac115e21-f316-45ec-b5ee-4d02c827889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7CBE23-61A1-417F-856E-87934E772D4E}">
  <ds:schemaRefs>
    <ds:schemaRef ds:uri="http://schemas.microsoft.com/office/2006/metadata/properties"/>
    <ds:schemaRef ds:uri="http://schemas.microsoft.com/office/infopath/2007/PartnerControls"/>
    <ds:schemaRef ds:uri="ac115e21-f316-45ec-b5ee-4d02c8278899"/>
    <ds:schemaRef ds:uri="7d457690-fdc7-4250-bbed-d027414671ba"/>
  </ds:schemaRefs>
</ds:datastoreItem>
</file>

<file path=customXml/itemProps2.xml><?xml version="1.0" encoding="utf-8"?>
<ds:datastoreItem xmlns:ds="http://schemas.openxmlformats.org/officeDocument/2006/customXml" ds:itemID="{3232B273-FAFC-4C02-89A2-906CB59CE21E}">
  <ds:schemaRefs>
    <ds:schemaRef ds:uri="http://schemas.microsoft.com/sharepoint/v3/contenttype/forms"/>
  </ds:schemaRefs>
</ds:datastoreItem>
</file>

<file path=customXml/itemProps3.xml><?xml version="1.0" encoding="utf-8"?>
<ds:datastoreItem xmlns:ds="http://schemas.openxmlformats.org/officeDocument/2006/customXml" ds:itemID="{7D6F3623-4DB6-4F78-8344-197D66529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457690-fdc7-4250-bbed-d027414671ba"/>
    <ds:schemaRef ds:uri="ac115e21-f316-45ec-b5ee-4d02c82788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6061</TotalTime>
  <Words>1837</Words>
  <Application>Microsoft Macintosh PowerPoint</Application>
  <PresentationFormat>Widescreen</PresentationFormat>
  <Paragraphs>153</Paragraphs>
  <Slides>18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Aharoni</vt:lpstr>
      <vt:lpstr>Arial</vt:lpstr>
      <vt:lpstr>Avenir Next LT Pro</vt:lpstr>
      <vt:lpstr>Calibri</vt:lpstr>
      <vt:lpstr>Century Gothic</vt:lpstr>
      <vt:lpstr>Symbol</vt:lpstr>
      <vt:lpstr>Times New Roman</vt:lpstr>
      <vt:lpstr>ShapesVTI</vt:lpstr>
      <vt:lpstr>The Center for Innovative NeuroTech Advancement (CINTA) &amp; NeuroTech Harbor (NTH) Announce Spring 2023 Award Competition </vt:lpstr>
      <vt:lpstr>Blueprint MedTech Program Overview</vt:lpstr>
      <vt:lpstr>Healthcare Innovation Cycle</vt:lpstr>
      <vt:lpstr>Funding Opportunity https://blueprintneurotech.org/</vt:lpstr>
      <vt:lpstr>Additional Blueprint MedTech Resources</vt:lpstr>
      <vt:lpstr>PowerPoint Presentation</vt:lpstr>
      <vt:lpstr>Participating Centers and Institutes</vt:lpstr>
      <vt:lpstr>Eligibility</vt:lpstr>
      <vt:lpstr>Review Process</vt:lpstr>
      <vt:lpstr>General Application Information</vt:lpstr>
      <vt:lpstr>Pre-Proposal Application Sections</vt:lpstr>
      <vt:lpstr>Pre-Proposal Application Sections, cont.</vt:lpstr>
      <vt:lpstr>Pre-Proposal Application Sections, cont.</vt:lpstr>
      <vt:lpstr>Timeline </vt:lpstr>
      <vt:lpstr>Companion Seedling Program</vt:lpstr>
      <vt:lpstr>Additional Information</vt:lpstr>
      <vt:lpstr>Contacts and Additional Resources</vt:lpstr>
      <vt:lpstr>Good Luck!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Center for Innovative NeuroTech Advancement (CINTA) &amp; NeuroTech Harbor (NTH) Announce 2022 National Award Competition</dc:title>
  <dc:creator>Sri Sarma</dc:creator>
  <cp:lastModifiedBy>McMahon, Tracy E.</cp:lastModifiedBy>
  <cp:revision>73</cp:revision>
  <dcterms:created xsi:type="dcterms:W3CDTF">2022-08-31T00:21:27Z</dcterms:created>
  <dcterms:modified xsi:type="dcterms:W3CDTF">2023-02-28T16:12:32Z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0x010100B951E71625027C4BA57AE17E6209C609</vt:lpwstr>
  </property>
</Properties>
</file>